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drawings/drawing10.xml" ContentType="application/vnd.openxmlformats-officedocument.drawingml.chartshapes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drawings/drawing11.xml" ContentType="application/vnd.openxmlformats-officedocument.drawingml.chartshapes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drawings/drawing12.xml" ContentType="application/vnd.openxmlformats-officedocument.drawingml.chartshapes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heme/themeOverride24.xml" ContentType="application/vnd.openxmlformats-officedocument.themeOverride+xml"/>
  <Override PartName="/ppt/charts/chart26.xml" ContentType="application/vnd.openxmlformats-officedocument.drawingml.chart+xml"/>
  <Override PartName="/ppt/theme/themeOverride25.xml" ContentType="application/vnd.openxmlformats-officedocument.themeOverride+xml"/>
  <Override PartName="/ppt/drawings/drawing1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80"/>
  </p:notesMasterIdLst>
  <p:handoutMasterIdLst>
    <p:handoutMasterId r:id="rId81"/>
  </p:handoutMasterIdLst>
  <p:sldIdLst>
    <p:sldId id="575" r:id="rId2"/>
    <p:sldId id="576" r:id="rId3"/>
    <p:sldId id="577" r:id="rId4"/>
    <p:sldId id="578" r:id="rId5"/>
    <p:sldId id="579" r:id="rId6"/>
    <p:sldId id="512" r:id="rId7"/>
    <p:sldId id="507" r:id="rId8"/>
    <p:sldId id="509" r:id="rId9"/>
    <p:sldId id="513" r:id="rId10"/>
    <p:sldId id="511" r:id="rId11"/>
    <p:sldId id="514" r:id="rId12"/>
    <p:sldId id="602" r:id="rId13"/>
    <p:sldId id="603" r:id="rId14"/>
    <p:sldId id="502" r:id="rId15"/>
    <p:sldId id="488" r:id="rId16"/>
    <p:sldId id="552" r:id="rId17"/>
    <p:sldId id="581" r:id="rId18"/>
    <p:sldId id="522" r:id="rId19"/>
    <p:sldId id="490" r:id="rId20"/>
    <p:sldId id="517" r:id="rId21"/>
    <p:sldId id="544" r:id="rId22"/>
    <p:sldId id="545" r:id="rId23"/>
    <p:sldId id="573" r:id="rId24"/>
    <p:sldId id="606" r:id="rId25"/>
    <p:sldId id="492" r:id="rId26"/>
    <p:sldId id="555" r:id="rId27"/>
    <p:sldId id="556" r:id="rId28"/>
    <p:sldId id="497" r:id="rId29"/>
    <p:sldId id="524" r:id="rId30"/>
    <p:sldId id="580" r:id="rId31"/>
    <p:sldId id="525" r:id="rId32"/>
    <p:sldId id="607" r:id="rId33"/>
    <p:sldId id="583" r:id="rId34"/>
    <p:sldId id="584" r:id="rId35"/>
    <p:sldId id="557" r:id="rId36"/>
    <p:sldId id="585" r:id="rId37"/>
    <p:sldId id="587" r:id="rId38"/>
    <p:sldId id="604" r:id="rId39"/>
    <p:sldId id="558" r:id="rId40"/>
    <p:sldId id="588" r:id="rId41"/>
    <p:sldId id="590" r:id="rId42"/>
    <p:sldId id="559" r:id="rId43"/>
    <p:sldId id="561" r:id="rId44"/>
    <p:sldId id="562" r:id="rId45"/>
    <p:sldId id="563" r:id="rId46"/>
    <p:sldId id="564" r:id="rId47"/>
    <p:sldId id="565" r:id="rId48"/>
    <p:sldId id="589" r:id="rId49"/>
    <p:sldId id="567" r:id="rId50"/>
    <p:sldId id="568" r:id="rId51"/>
    <p:sldId id="594" r:id="rId52"/>
    <p:sldId id="595" r:id="rId53"/>
    <p:sldId id="596" r:id="rId54"/>
    <p:sldId id="599" r:id="rId55"/>
    <p:sldId id="591" r:id="rId56"/>
    <p:sldId id="598" r:id="rId57"/>
    <p:sldId id="597" r:id="rId58"/>
    <p:sldId id="600" r:id="rId59"/>
    <p:sldId id="601" r:id="rId60"/>
    <p:sldId id="570" r:id="rId61"/>
    <p:sldId id="571" r:id="rId62"/>
    <p:sldId id="605" r:id="rId63"/>
    <p:sldId id="569" r:id="rId64"/>
    <p:sldId id="608" r:id="rId65"/>
    <p:sldId id="528" r:id="rId66"/>
    <p:sldId id="529" r:id="rId67"/>
    <p:sldId id="530" r:id="rId68"/>
    <p:sldId id="531" r:id="rId69"/>
    <p:sldId id="532" r:id="rId70"/>
    <p:sldId id="546" r:id="rId71"/>
    <p:sldId id="534" r:id="rId72"/>
    <p:sldId id="535" r:id="rId73"/>
    <p:sldId id="536" r:id="rId74"/>
    <p:sldId id="537" r:id="rId75"/>
    <p:sldId id="538" r:id="rId76"/>
    <p:sldId id="539" r:id="rId77"/>
    <p:sldId id="498" r:id="rId78"/>
    <p:sldId id="294" r:id="rId79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9682"/>
    <a:srgbClr val="3F3929"/>
    <a:srgbClr val="FFFFFF"/>
    <a:srgbClr val="95A07B"/>
    <a:srgbClr val="000000"/>
    <a:srgbClr val="3A5BA4"/>
    <a:srgbClr val="4B443F"/>
    <a:srgbClr val="4B4444"/>
    <a:srgbClr val="CCC6C2"/>
    <a:srgbClr val="766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9537" autoAdjust="0"/>
  </p:normalViewPr>
  <p:slideViewPr>
    <p:cSldViewPr snapToObjects="1">
      <p:cViewPr varScale="1">
        <p:scale>
          <a:sx n="97" d="100"/>
          <a:sy n="97" d="100"/>
        </p:scale>
        <p:origin x="-11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1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1" d="100"/>
        <a:sy n="61" d="100"/>
      </p:scale>
      <p:origin x="0" y="-5822"/>
    </p:cViewPr>
  </p:sorterViewPr>
  <p:notesViewPr>
    <p:cSldViewPr snapToObjects="1">
      <p:cViewPr varScale="1">
        <p:scale>
          <a:sx n="78" d="100"/>
          <a:sy n="78" d="100"/>
        </p:scale>
        <p:origin x="-2040" y="-108"/>
      </p:cViewPr>
      <p:guideLst>
        <p:guide orient="horz" pos="2208"/>
        <p:guide pos="2928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b.bluestone\Documents\DATA%20FILES\Powerpoint%20Data%20Files\City%20of%20Boston%20Historical%20Population.xlsx" TargetMode="External"/><Relationship Id="rId1" Type="http://schemas.openxmlformats.org/officeDocument/2006/relationships/themeOverride" Target="../theme/themeOverride1.xml"/><Relationship Id="rId5" Type="http://schemas.microsoft.com/office/2011/relationships/chartStyle" Target="style1.xml"/><Relationship Id="rId4" Type="http://schemas.microsoft.com/office/2011/relationships/chartColorStyle" Target="colors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3.xml"/><Relationship Id="rId5" Type="http://schemas.microsoft.com/office/2011/relationships/chartStyle" Target="style5.xml"/><Relationship Id="rId4" Type="http://schemas.microsoft.com/office/2011/relationships/chartColorStyle" Target="colors5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oleObject" Target="file:///C:\Users\b.bluestone\Documents\DATA%20FILES\Powerpoint%20Data%20Files\City%20of%20Boston%20Historical%20Population.xlsx" TargetMode="External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b.bluestone\Documents\DATA%20FILES\Powerpoint%20Data%20Files\City%20of%20Boston%20Historical%20Population.xlsx" TargetMode="External"/><Relationship Id="rId1" Type="http://schemas.openxmlformats.org/officeDocument/2006/relationships/themeOverride" Target="../theme/themeOverride3.xml"/><Relationship Id="rId5" Type="http://schemas.microsoft.com/office/2011/relationships/chartStyle" Target="style3.xml"/><Relationship Id="rId4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6.xml"/><Relationship Id="rId4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City of Boston Population 1790-2013</a:t>
            </a:r>
          </a:p>
        </c:rich>
      </c:tx>
      <c:layout>
        <c:manualLayout>
          <c:xMode val="edge"/>
          <c:yMode val="edge"/>
          <c:x val="7.4504091072600337E-2"/>
          <c:y val="2.1367769428644354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6641607817622059E-2"/>
          <c:y val="8.4886760698485386E-2"/>
          <c:w val="0.91869711840167645"/>
          <c:h val="0.868199029575324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dLbl>
              <c:idx val="8"/>
              <c:layout>
                <c:manualLayout>
                  <c:x val="0"/>
                  <c:y val="-6.2844292391172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6127401158771665E-2"/>
                  <c:y val="-1.6178521706687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5.8645095122804988E-3"/>
                  <c:y val="-1.6178521706687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Sheet1!$A$5:$A$28</c:f>
              <c:strCache>
                <c:ptCount val="24"/>
                <c:pt idx="0">
                  <c:v>1790</c:v>
                </c:pt>
                <c:pt idx="1">
                  <c:v>1800</c:v>
                </c:pt>
                <c:pt idx="2">
                  <c:v>1810</c:v>
                </c:pt>
                <c:pt idx="3">
                  <c:v>1820</c:v>
                </c:pt>
                <c:pt idx="4">
                  <c:v>1830</c:v>
                </c:pt>
                <c:pt idx="5">
                  <c:v>1840</c:v>
                </c:pt>
                <c:pt idx="6">
                  <c:v>1850</c:v>
                </c:pt>
                <c:pt idx="7">
                  <c:v>1860</c:v>
                </c:pt>
                <c:pt idx="8">
                  <c:v>1870</c:v>
                </c:pt>
                <c:pt idx="9">
                  <c:v>1880</c:v>
                </c:pt>
                <c:pt idx="10">
                  <c:v>1890</c:v>
                </c:pt>
                <c:pt idx="11">
                  <c:v>1900</c:v>
                </c:pt>
                <c:pt idx="12">
                  <c:v>1910</c:v>
                </c:pt>
                <c:pt idx="13">
                  <c:v>1920</c:v>
                </c:pt>
                <c:pt idx="14">
                  <c:v>1930</c:v>
                </c:pt>
                <c:pt idx="15">
                  <c:v>1940</c:v>
                </c:pt>
                <c:pt idx="16">
                  <c:v>1950</c:v>
                </c:pt>
                <c:pt idx="17">
                  <c:v>1960</c:v>
                </c:pt>
                <c:pt idx="18">
                  <c:v>1970</c:v>
                </c:pt>
                <c:pt idx="19">
                  <c:v>1980</c:v>
                </c:pt>
                <c:pt idx="20">
                  <c:v>1990</c:v>
                </c:pt>
                <c:pt idx="21">
                  <c:v>2000</c:v>
                </c:pt>
                <c:pt idx="22">
                  <c:v>2010</c:v>
                </c:pt>
                <c:pt idx="23">
                  <c:v>2013</c:v>
                </c:pt>
              </c:strCache>
            </c:strRef>
          </c:cat>
          <c:val>
            <c:numRef>
              <c:f>Sheet1!$B$5:$B$28</c:f>
              <c:numCache>
                <c:formatCode>#,##0</c:formatCode>
                <c:ptCount val="24"/>
                <c:pt idx="0">
                  <c:v>18320</c:v>
                </c:pt>
                <c:pt idx="1">
                  <c:v>24937</c:v>
                </c:pt>
                <c:pt idx="2">
                  <c:v>33787</c:v>
                </c:pt>
                <c:pt idx="3">
                  <c:v>43298</c:v>
                </c:pt>
                <c:pt idx="4">
                  <c:v>61392</c:v>
                </c:pt>
                <c:pt idx="5">
                  <c:v>93383</c:v>
                </c:pt>
                <c:pt idx="6">
                  <c:v>136881</c:v>
                </c:pt>
                <c:pt idx="7">
                  <c:v>177840</c:v>
                </c:pt>
                <c:pt idx="8">
                  <c:v>250526</c:v>
                </c:pt>
                <c:pt idx="9">
                  <c:v>362839</c:v>
                </c:pt>
                <c:pt idx="10">
                  <c:v>448477</c:v>
                </c:pt>
                <c:pt idx="11">
                  <c:v>560892</c:v>
                </c:pt>
                <c:pt idx="12">
                  <c:v>670585</c:v>
                </c:pt>
                <c:pt idx="13">
                  <c:v>748060</c:v>
                </c:pt>
                <c:pt idx="14">
                  <c:v>781188</c:v>
                </c:pt>
                <c:pt idx="15">
                  <c:v>770816</c:v>
                </c:pt>
                <c:pt idx="16">
                  <c:v>801444</c:v>
                </c:pt>
                <c:pt idx="17">
                  <c:v>697197</c:v>
                </c:pt>
                <c:pt idx="18">
                  <c:v>641071</c:v>
                </c:pt>
                <c:pt idx="19">
                  <c:v>562994</c:v>
                </c:pt>
                <c:pt idx="20">
                  <c:v>574283</c:v>
                </c:pt>
                <c:pt idx="21">
                  <c:v>589141</c:v>
                </c:pt>
                <c:pt idx="22">
                  <c:v>617594</c:v>
                </c:pt>
                <c:pt idx="23">
                  <c:v>645966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705216"/>
        <c:axId val="99706752"/>
      </c:barChart>
      <c:catAx>
        <c:axId val="9970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06752"/>
        <c:crosses val="autoZero"/>
        <c:auto val="1"/>
        <c:lblAlgn val="ctr"/>
        <c:lblOffset val="100"/>
        <c:noMultiLvlLbl val="0"/>
      </c:catAx>
      <c:valAx>
        <c:axId val="99706752"/>
        <c:scaling>
          <c:orientation val="minMax"/>
          <c:max val="8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0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Change in Number of Households in Metro Boston </a:t>
            </a:r>
          </a:p>
          <a:p>
            <a:pPr>
              <a:defRPr/>
            </a:pPr>
            <a:r>
              <a:rPr lang="en-US"/>
              <a:t>2010-2030 (Projected)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413019530218142E-2"/>
          <c:y val="0.14697462220905305"/>
          <c:w val="0.91243031307639866"/>
          <c:h val="0.840036488619010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1.4649682263387445E-3"/>
                  <c:y val="-3.0262997151768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20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'HHbyAge&amp;Size'!$K$71:$K$74</c:f>
              <c:strCache>
                <c:ptCount val="4"/>
                <c:pt idx="0">
                  <c:v>15-24</c:v>
                </c:pt>
                <c:pt idx="1">
                  <c:v>25-44</c:v>
                </c:pt>
                <c:pt idx="2">
                  <c:v>45-64</c:v>
                </c:pt>
                <c:pt idx="3">
                  <c:v>65+</c:v>
                </c:pt>
              </c:strCache>
            </c:strRef>
          </c:cat>
          <c:val>
            <c:numRef>
              <c:f>'HHbyAge&amp;Size'!$L$71:$L$74</c:f>
              <c:numCache>
                <c:formatCode>#,##0</c:formatCode>
                <c:ptCount val="4"/>
                <c:pt idx="0">
                  <c:v>-8813.4014537402109</c:v>
                </c:pt>
                <c:pt idx="1">
                  <c:v>73590.899302436505</c:v>
                </c:pt>
                <c:pt idx="2">
                  <c:v>-30032.823913234286</c:v>
                </c:pt>
                <c:pt idx="3">
                  <c:v>281744.77779290068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748096"/>
        <c:axId val="101753984"/>
      </c:barChart>
      <c:catAx>
        <c:axId val="101748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01753984"/>
        <c:crosses val="autoZero"/>
        <c:auto val="1"/>
        <c:lblAlgn val="ctr"/>
        <c:lblOffset val="100"/>
        <c:noMultiLvlLbl val="0"/>
      </c:catAx>
      <c:valAx>
        <c:axId val="101753984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17480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Greater Boston - Households by Type and Size </a:t>
            </a:r>
            <a:r>
              <a:rPr lang="en-US" dirty="0">
                <a:solidFill>
                  <a:srgbClr val="C00000"/>
                </a:solidFill>
              </a:rPr>
              <a:t>2010-2040 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Sheet1!$B$30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Sheet1!$A$31:$A$34</c:f>
              <c:strCache>
                <c:ptCount val="4"/>
                <c:pt idx="0">
                  <c:v>Single Person</c:v>
                </c:pt>
                <c:pt idx="1">
                  <c:v>2-3 Person Family</c:v>
                </c:pt>
                <c:pt idx="2">
                  <c:v>4+ Person Family</c:v>
                </c:pt>
                <c:pt idx="3">
                  <c:v>Non-Family</c:v>
                </c:pt>
              </c:strCache>
            </c:strRef>
          </c:cat>
          <c:val>
            <c:numRef>
              <c:f>Sheet1!$B$31:$B$34</c:f>
              <c:numCache>
                <c:formatCode>#,##0</c:formatCode>
                <c:ptCount val="4"/>
                <c:pt idx="0">
                  <c:v>504000</c:v>
                </c:pt>
                <c:pt idx="1">
                  <c:v>697000</c:v>
                </c:pt>
                <c:pt idx="2">
                  <c:v>378000</c:v>
                </c:pt>
                <c:pt idx="3">
                  <c:v>139000</c:v>
                </c:pt>
              </c:numCache>
            </c:numRef>
          </c:val>
        </c:ser>
        <c:ser>
          <c:idx val="1"/>
          <c:order val="1"/>
          <c:tx>
            <c:strRef>
              <c:f>Sheet1!$C$30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Sheet1!$A$31:$A$34</c:f>
              <c:strCache>
                <c:ptCount val="4"/>
                <c:pt idx="0">
                  <c:v>Single Person</c:v>
                </c:pt>
                <c:pt idx="1">
                  <c:v>2-3 Person Family</c:v>
                </c:pt>
                <c:pt idx="2">
                  <c:v>4+ Person Family</c:v>
                </c:pt>
                <c:pt idx="3">
                  <c:v>Non-Family</c:v>
                </c:pt>
              </c:strCache>
            </c:strRef>
          </c:cat>
          <c:val>
            <c:numRef>
              <c:f>Sheet1!$C$31:$C$34</c:f>
              <c:numCache>
                <c:formatCode>#,##0</c:formatCode>
                <c:ptCount val="4"/>
                <c:pt idx="0">
                  <c:v>561000</c:v>
                </c:pt>
                <c:pt idx="1">
                  <c:v>771000</c:v>
                </c:pt>
                <c:pt idx="2">
                  <c:v>371000</c:v>
                </c:pt>
                <c:pt idx="3">
                  <c:v>141000</c:v>
                </c:pt>
              </c:numCache>
            </c:numRef>
          </c:val>
        </c:ser>
        <c:ser>
          <c:idx val="2"/>
          <c:order val="2"/>
          <c:tx>
            <c:strRef>
              <c:f>Sheet1!$D$30</c:f>
              <c:strCache>
                <c:ptCount val="1"/>
                <c:pt idx="0">
                  <c:v>2030</c:v>
                </c:pt>
              </c:strCache>
            </c:strRef>
          </c:tx>
          <c:invertIfNegative val="0"/>
          <c:cat>
            <c:strRef>
              <c:f>Sheet1!$A$31:$A$34</c:f>
              <c:strCache>
                <c:ptCount val="4"/>
                <c:pt idx="0">
                  <c:v>Single Person</c:v>
                </c:pt>
                <c:pt idx="1">
                  <c:v>2-3 Person Family</c:v>
                </c:pt>
                <c:pt idx="2">
                  <c:v>4+ Person Family</c:v>
                </c:pt>
                <c:pt idx="3">
                  <c:v>Non-Family</c:v>
                </c:pt>
              </c:strCache>
            </c:strRef>
          </c:cat>
          <c:val>
            <c:numRef>
              <c:f>Sheet1!$D$31:$D$34</c:f>
              <c:numCache>
                <c:formatCode>#,##0</c:formatCode>
                <c:ptCount val="4"/>
                <c:pt idx="0">
                  <c:v>622000</c:v>
                </c:pt>
                <c:pt idx="1">
                  <c:v>814000</c:v>
                </c:pt>
                <c:pt idx="2">
                  <c:v>379000</c:v>
                </c:pt>
                <c:pt idx="3">
                  <c:v>139000</c:v>
                </c:pt>
              </c:numCache>
            </c:numRef>
          </c:val>
        </c:ser>
        <c:ser>
          <c:idx val="3"/>
          <c:order val="3"/>
          <c:tx>
            <c:strRef>
              <c:f>Sheet1!$E$30</c:f>
              <c:strCache>
                <c:ptCount val="1"/>
                <c:pt idx="0">
                  <c:v>2040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Sheet1!$A$31:$A$34</c:f>
              <c:strCache>
                <c:ptCount val="4"/>
                <c:pt idx="0">
                  <c:v>Single Person</c:v>
                </c:pt>
                <c:pt idx="1">
                  <c:v>2-3 Person Family</c:v>
                </c:pt>
                <c:pt idx="2">
                  <c:v>4+ Person Family</c:v>
                </c:pt>
                <c:pt idx="3">
                  <c:v>Non-Family</c:v>
                </c:pt>
              </c:strCache>
            </c:strRef>
          </c:cat>
          <c:val>
            <c:numRef>
              <c:f>Sheet1!$E$31:$E$34</c:f>
              <c:numCache>
                <c:formatCode>#,##0</c:formatCode>
                <c:ptCount val="4"/>
                <c:pt idx="0">
                  <c:v>651000</c:v>
                </c:pt>
                <c:pt idx="1">
                  <c:v>828000</c:v>
                </c:pt>
                <c:pt idx="2">
                  <c:v>386000</c:v>
                </c:pt>
                <c:pt idx="3">
                  <c:v>140000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438784"/>
        <c:axId val="102440320"/>
      </c:barChart>
      <c:catAx>
        <c:axId val="102438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2440320"/>
        <c:crosses val="autoZero"/>
        <c:auto val="1"/>
        <c:lblAlgn val="ctr"/>
        <c:lblOffset val="100"/>
        <c:noMultiLvlLbl val="0"/>
      </c:catAx>
      <c:valAx>
        <c:axId val="102440320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24387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Increase in Number of Metro Boston Households by Household Size</a:t>
            </a:r>
          </a:p>
          <a:p>
            <a:pPr>
              <a:defRPr/>
            </a:pPr>
            <a:r>
              <a:rPr lang="en-US"/>
              <a:t> 2010-2030 (Projected)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'HHbyAge&amp;Size'!$L$79</c:f>
              <c:strCache>
                <c:ptCount val="1"/>
                <c:pt idx="0">
                  <c:v>2010-2030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'HHbyAge&amp;Size'!$K$80:$K$82</c:f>
              <c:strCache>
                <c:ptCount val="3"/>
                <c:pt idx="0">
                  <c:v>1 Person</c:v>
                </c:pt>
                <c:pt idx="1">
                  <c:v>2-3 Persons</c:v>
                </c:pt>
                <c:pt idx="2">
                  <c:v>4+ Persons</c:v>
                </c:pt>
              </c:strCache>
            </c:strRef>
          </c:cat>
          <c:val>
            <c:numRef>
              <c:f>'HHbyAge&amp;Size'!$L$80:$L$82</c:f>
              <c:numCache>
                <c:formatCode>_(* #,##0_);_(* \(#,##0\);_(* "-"??_);_(@_)</c:formatCode>
                <c:ptCount val="3"/>
                <c:pt idx="0">
                  <c:v>138281.24217579531</c:v>
                </c:pt>
                <c:pt idx="1">
                  <c:v>155987.38616295962</c:v>
                </c:pt>
                <c:pt idx="2">
                  <c:v>22220.823389607714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540800"/>
        <c:axId val="102542336"/>
      </c:barChart>
      <c:catAx>
        <c:axId val="102540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02542336"/>
        <c:crosses val="autoZero"/>
        <c:auto val="1"/>
        <c:lblAlgn val="ctr"/>
        <c:lblOffset val="100"/>
        <c:noMultiLvlLbl val="0"/>
      </c:catAx>
      <c:valAx>
        <c:axId val="102542336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1025408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Number </a:t>
            </a:r>
            <a:r>
              <a:rPr lang="en-US" sz="1800" b="1" dirty="0"/>
              <a:t>of Housing Permits Issued in Greater Boston </a:t>
            </a:r>
          </a:p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2000 - 2014 (est.)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 for 3.4'!$A$3:$A$17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 (est.)</c:v>
                </c:pt>
              </c:strCache>
            </c:strRef>
          </c:cat>
          <c:val>
            <c:numRef>
              <c:f>'Data for 3.4'!$B$3:$B$17</c:f>
              <c:numCache>
                <c:formatCode>#,##0</c:formatCode>
                <c:ptCount val="15"/>
                <c:pt idx="0">
                  <c:v>9563</c:v>
                </c:pt>
                <c:pt idx="1">
                  <c:v>8929</c:v>
                </c:pt>
                <c:pt idx="2">
                  <c:v>8558</c:v>
                </c:pt>
                <c:pt idx="3">
                  <c:v>11120</c:v>
                </c:pt>
                <c:pt idx="4">
                  <c:v>12713</c:v>
                </c:pt>
                <c:pt idx="5">
                  <c:v>15107</c:v>
                </c:pt>
                <c:pt idx="6">
                  <c:v>12332</c:v>
                </c:pt>
                <c:pt idx="7">
                  <c:v>9772</c:v>
                </c:pt>
                <c:pt idx="8">
                  <c:v>6529</c:v>
                </c:pt>
                <c:pt idx="9">
                  <c:v>4714</c:v>
                </c:pt>
                <c:pt idx="10">
                  <c:v>5823</c:v>
                </c:pt>
                <c:pt idx="11">
                  <c:v>5275</c:v>
                </c:pt>
                <c:pt idx="12">
                  <c:v>7966</c:v>
                </c:pt>
                <c:pt idx="13">
                  <c:v>10938</c:v>
                </c:pt>
                <c:pt idx="14">
                  <c:v>10263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634048"/>
        <c:axId val="103635584"/>
      </c:barChart>
      <c:catAx>
        <c:axId val="10363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35584"/>
        <c:crosses val="autoZero"/>
        <c:auto val="1"/>
        <c:lblAlgn val="ctr"/>
        <c:lblOffset val="100"/>
        <c:noMultiLvlLbl val="0"/>
      </c:catAx>
      <c:valAx>
        <c:axId val="10363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3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 smtClean="0">
                <a:effectLst/>
              </a:rPr>
              <a:t>Annual </a:t>
            </a:r>
            <a:r>
              <a:rPr lang="en-US" sz="1800" b="1" i="0" baseline="0" dirty="0">
                <a:effectLst/>
              </a:rPr>
              <a:t>Number of Foreclosure Deeds in Single-Family Homes in Five-County Greater Boston Region, 2000-2014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Fig.3.6'!$A$2:$A$16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 (Est.)</c:v>
                </c:pt>
              </c:strCache>
            </c:strRef>
          </c:cat>
          <c:val>
            <c:numRef>
              <c:f>'Data for Fig.3.6'!$B$2:$B$16</c:f>
              <c:numCache>
                <c:formatCode>#,##0</c:formatCode>
                <c:ptCount val="15"/>
                <c:pt idx="0">
                  <c:v>244</c:v>
                </c:pt>
                <c:pt idx="1">
                  <c:v>192</c:v>
                </c:pt>
                <c:pt idx="2">
                  <c:v>135</c:v>
                </c:pt>
                <c:pt idx="3">
                  <c:v>25</c:v>
                </c:pt>
                <c:pt idx="4">
                  <c:v>50</c:v>
                </c:pt>
                <c:pt idx="5">
                  <c:v>180</c:v>
                </c:pt>
                <c:pt idx="6">
                  <c:v>811</c:v>
                </c:pt>
                <c:pt idx="7">
                  <c:v>2061</c:v>
                </c:pt>
                <c:pt idx="8">
                  <c:v>3055</c:v>
                </c:pt>
                <c:pt idx="9">
                  <c:v>2168</c:v>
                </c:pt>
                <c:pt idx="10">
                  <c:v>3015</c:v>
                </c:pt>
                <c:pt idx="11">
                  <c:v>2146</c:v>
                </c:pt>
                <c:pt idx="12">
                  <c:v>1880</c:v>
                </c:pt>
                <c:pt idx="13">
                  <c:v>737</c:v>
                </c:pt>
                <c:pt idx="14" formatCode="General">
                  <c:v>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03217408"/>
        <c:axId val="102043648"/>
      </c:barChart>
      <c:catAx>
        <c:axId val="10321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02043648"/>
        <c:crosses val="autoZero"/>
        <c:auto val="1"/>
        <c:lblAlgn val="ctr"/>
        <c:lblOffset val="100"/>
        <c:noMultiLvlLbl val="0"/>
      </c:catAx>
      <c:valAx>
        <c:axId val="102043648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1032174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Annual </a:t>
            </a:r>
            <a:r>
              <a:rPr lang="en-US" dirty="0"/>
              <a:t>Percent</a:t>
            </a:r>
            <a:r>
              <a:rPr lang="en-US" baseline="0" dirty="0"/>
              <a:t> Change in Case-</a:t>
            </a:r>
            <a:r>
              <a:rPr lang="en-US" baseline="0" dirty="0" err="1"/>
              <a:t>Shiller</a:t>
            </a:r>
            <a:r>
              <a:rPr lang="en-US" baseline="0" dirty="0"/>
              <a:t> Single Family Home Price Index, Greater Boston Metropolitan Area, 1987-2014 (September)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for Figure 4.1'!$C$3</c:f>
              <c:strCache>
                <c:ptCount val="1"/>
                <c:pt idx="0">
                  <c:v>% Change From Previous Year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9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2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4"/>
            <c:invertIfNegative val="0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7.31884026233489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6.05697178118847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9275361049339588E-3"/>
                  <c:y val="-1.2113943562376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2.9275361049339588E-3"/>
                  <c:y val="-6.05697178118847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7.31884026233489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'Data for Figure 4.1'!$A$6:$A$33</c:f>
              <c:numCache>
                <c:formatCode>General</c:formatCode>
                <c:ptCount val="28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</c:numCache>
            </c:numRef>
          </c:cat>
          <c:val>
            <c:numRef>
              <c:f>'Data for Figure 4.1'!$C$6:$C$33</c:f>
              <c:numCache>
                <c:formatCode>0.0%</c:formatCode>
                <c:ptCount val="28"/>
                <c:pt idx="0">
                  <c:v>0.11695613663495977</c:v>
                </c:pt>
                <c:pt idx="1">
                  <c:v>3.0386613340688439E-2</c:v>
                </c:pt>
                <c:pt idx="2">
                  <c:v>-7.9191576693136579E-3</c:v>
                </c:pt>
                <c:pt idx="3">
                  <c:v>-5.7169518584309735E-2</c:v>
                </c:pt>
                <c:pt idx="4">
                  <c:v>-8.0967314961662526E-2</c:v>
                </c:pt>
                <c:pt idx="5">
                  <c:v>-3.2956624411260363E-3</c:v>
                </c:pt>
                <c:pt idx="6">
                  <c:v>2.2013356418501519E-2</c:v>
                </c:pt>
                <c:pt idx="7">
                  <c:v>4.0148774647169469E-2</c:v>
                </c:pt>
                <c:pt idx="8">
                  <c:v>2.2287533676218663E-2</c:v>
                </c:pt>
                <c:pt idx="9">
                  <c:v>3.9853857211308005E-2</c:v>
                </c:pt>
                <c:pt idx="10">
                  <c:v>6.0444434204614664E-2</c:v>
                </c:pt>
                <c:pt idx="11">
                  <c:v>9.4553197036522194E-2</c:v>
                </c:pt>
                <c:pt idx="12">
                  <c:v>0.12806923519720531</c:v>
                </c:pt>
                <c:pt idx="13">
                  <c:v>0.14317010082525336</c:v>
                </c:pt>
                <c:pt idx="14">
                  <c:v>0.15599338130603793</c:v>
                </c:pt>
                <c:pt idx="15">
                  <c:v>0.11498362227370774</c:v>
                </c:pt>
                <c:pt idx="16">
                  <c:v>9.8211673384087261E-2</c:v>
                </c:pt>
                <c:pt idx="17">
                  <c:v>9.4197028104152272E-2</c:v>
                </c:pt>
                <c:pt idx="18">
                  <c:v>7.1250397519478384E-2</c:v>
                </c:pt>
                <c:pt idx="19">
                  <c:v>-1.8618933423629434E-2</c:v>
                </c:pt>
                <c:pt idx="20">
                  <c:v>-3.9882215594617458E-2</c:v>
                </c:pt>
                <c:pt idx="21">
                  <c:v>-5.822057431578187E-2</c:v>
                </c:pt>
                <c:pt idx="22">
                  <c:v>-4.7704990324996595E-2</c:v>
                </c:pt>
                <c:pt idx="23">
                  <c:v>1.8887705700892373E-2</c:v>
                </c:pt>
                <c:pt idx="24">
                  <c:v>-2.0040619966275697E-2</c:v>
                </c:pt>
                <c:pt idx="25">
                  <c:v>4.7058047420880369E-3</c:v>
                </c:pt>
                <c:pt idx="26">
                  <c:v>7.2111359768875866E-2</c:v>
                </c:pt>
                <c:pt idx="27">
                  <c:v>6.0383046337786975E-2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168064"/>
        <c:axId val="102169600"/>
      </c:barChart>
      <c:catAx>
        <c:axId val="10216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5400000" vert="horz"/>
          <a:lstStyle/>
          <a:p>
            <a:pPr>
              <a:defRPr sz="1400" b="1"/>
            </a:pPr>
            <a:endParaRPr lang="en-US"/>
          </a:p>
        </c:txPr>
        <c:crossAx val="102169600"/>
        <c:crosses val="autoZero"/>
        <c:auto val="1"/>
        <c:lblAlgn val="ctr"/>
        <c:lblOffset val="100"/>
        <c:noMultiLvlLbl val="0"/>
      </c:catAx>
      <c:valAx>
        <c:axId val="1021696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21680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 smtClean="0">
                <a:effectLst/>
              </a:rPr>
              <a:t>Annual </a:t>
            </a:r>
            <a:r>
              <a:rPr lang="en-US" sz="1800" b="1" i="0" baseline="0" dirty="0">
                <a:effectLst/>
              </a:rPr>
              <a:t>Median Price of Single-Family Homes in Five-County Greater Boston Region, 2000-2013</a:t>
            </a:r>
            <a:endParaRPr lang="en-US" dirty="0">
              <a:effectLst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1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7"/>
              <c:layout>
                <c:manualLayout>
                  <c:x val="1.4684287812041115E-3"/>
                  <c:y val="-2.23858839903560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5.8737151248163385E-3"/>
                  <c:y val="-2.01472955913204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4684287812042193E-3"/>
                  <c:y val="-3.35788259855341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Figure 4.3'!$A$3:$A$17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Jan-Nov 2014</c:v>
                </c:pt>
              </c:strCache>
            </c:strRef>
          </c:cat>
          <c:val>
            <c:numRef>
              <c:f>'Data for Figure 4.3'!$B$3:$B$17</c:f>
              <c:numCache>
                <c:formatCode>"$"#,##0</c:formatCode>
                <c:ptCount val="15"/>
                <c:pt idx="0">
                  <c:v>260196.11528069654</c:v>
                </c:pt>
                <c:pt idx="1">
                  <c:v>284713.38709677418</c:v>
                </c:pt>
                <c:pt idx="2">
                  <c:v>326657.20995772665</c:v>
                </c:pt>
                <c:pt idx="3">
                  <c:v>353178.39926119748</c:v>
                </c:pt>
                <c:pt idx="4">
                  <c:v>385559.99605010718</c:v>
                </c:pt>
                <c:pt idx="5">
                  <c:v>405059.27904673287</c:v>
                </c:pt>
                <c:pt idx="6">
                  <c:v>394570.98864897771</c:v>
                </c:pt>
                <c:pt idx="7">
                  <c:v>397927.80653635168</c:v>
                </c:pt>
                <c:pt idx="8">
                  <c:v>359086.03740756854</c:v>
                </c:pt>
                <c:pt idx="9">
                  <c:v>339122.9436679373</c:v>
                </c:pt>
                <c:pt idx="10">
                  <c:v>354207.32870057452</c:v>
                </c:pt>
                <c:pt idx="11">
                  <c:v>345037.39949287398</c:v>
                </c:pt>
                <c:pt idx="12">
                  <c:v>348095.55438761826</c:v>
                </c:pt>
                <c:pt idx="13">
                  <c:v>380930.67937701393</c:v>
                </c:pt>
                <c:pt idx="14">
                  <c:v>385367.82202463929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03303424"/>
        <c:axId val="105060992"/>
      </c:barChart>
      <c:catAx>
        <c:axId val="10330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05060992"/>
        <c:crosses val="autoZero"/>
        <c:auto val="1"/>
        <c:lblAlgn val="ctr"/>
        <c:lblOffset val="100"/>
        <c:noMultiLvlLbl val="0"/>
      </c:catAx>
      <c:valAx>
        <c:axId val="105060992"/>
        <c:scaling>
          <c:orientation val="minMax"/>
          <c:min val="200000"/>
        </c:scaling>
        <c:delete val="0"/>
        <c:axPos val="l"/>
        <c:majorGridlines/>
        <c:numFmt formatCode="&quot;$&quot;#,##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033034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Greater </a:t>
            </a:r>
            <a:r>
              <a:rPr lang="en-US" dirty="0"/>
              <a:t>Boston Housing Cycles, 1988-1997 vs. 2005-2014</a:t>
            </a:r>
          </a:p>
          <a:p>
            <a:pPr>
              <a:defRPr/>
            </a:pPr>
            <a:r>
              <a:rPr lang="en-US" dirty="0"/>
              <a:t>Case-</a:t>
            </a:r>
            <a:r>
              <a:rPr lang="en-US" dirty="0" err="1"/>
              <a:t>Shiller</a:t>
            </a:r>
            <a:r>
              <a:rPr lang="en-US" dirty="0"/>
              <a:t> Single-Family Home Price Index</a:t>
            </a:r>
          </a:p>
          <a:p>
            <a:pPr>
              <a:defRPr/>
            </a:pPr>
            <a:r>
              <a:rPr lang="en-US" dirty="0"/>
              <a:t>Months since Beginning of Price Decline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'Data for Figure 4.4'!$F$2</c:f>
              <c:strCache>
                <c:ptCount val="1"/>
                <c:pt idx="0">
                  <c:v>1988-1997 Cycle</c:v>
                </c:pt>
              </c:strCache>
            </c:strRef>
          </c:tx>
          <c:marker>
            <c:symbol val="none"/>
          </c:marker>
          <c:dLbls>
            <c:dLbl>
              <c:idx val="44"/>
              <c:layout>
                <c:manualLayout>
                  <c:x val="-3.9589442815249322E-2"/>
                  <c:y val="1.2113055823542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8"/>
              <c:layout>
                <c:manualLayout>
                  <c:x val="-8.7976539589442824E-3"/>
                  <c:y val="4.0376852745141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8"/>
              <c:layout>
                <c:manualLayout>
                  <c:x val="-3.0791788856305093E-2"/>
                  <c:y val="-2.8263796921598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'Data for Figure 4.4'!$A$3:$A$112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</c:numCache>
            </c:numRef>
          </c:cat>
          <c:val>
            <c:numRef>
              <c:f>'Data for Figure 4.4'!$F$3:$F$112</c:f>
              <c:numCache>
                <c:formatCode>0.00</c:formatCode>
                <c:ptCount val="110"/>
                <c:pt idx="0">
                  <c:v>1</c:v>
                </c:pt>
                <c:pt idx="1">
                  <c:v>0.99920561366344496</c:v>
                </c:pt>
                <c:pt idx="2">
                  <c:v>0.99801403415861245</c:v>
                </c:pt>
                <c:pt idx="3">
                  <c:v>0.99629286376274329</c:v>
                </c:pt>
                <c:pt idx="4">
                  <c:v>0.99311531841652334</c:v>
                </c:pt>
                <c:pt idx="5">
                  <c:v>0.99020256851582156</c:v>
                </c:pt>
                <c:pt idx="6">
                  <c:v>0.98278829604130813</c:v>
                </c:pt>
                <c:pt idx="7">
                  <c:v>0.98755461406063816</c:v>
                </c:pt>
                <c:pt idx="8">
                  <c:v>0.98609823911028738</c:v>
                </c:pt>
                <c:pt idx="9">
                  <c:v>0.9880842049516747</c:v>
                </c:pt>
                <c:pt idx="10">
                  <c:v>0.98940818217926652</c:v>
                </c:pt>
                <c:pt idx="11">
                  <c:v>0.9880842049516747</c:v>
                </c:pt>
                <c:pt idx="12">
                  <c:v>0.98874619356547078</c:v>
                </c:pt>
                <c:pt idx="13">
                  <c:v>0.98066993247716128</c:v>
                </c:pt>
                <c:pt idx="14">
                  <c:v>0.97590361445783125</c:v>
                </c:pt>
                <c:pt idx="15">
                  <c:v>0.97153448960677868</c:v>
                </c:pt>
                <c:pt idx="16">
                  <c:v>0.97060770554746456</c:v>
                </c:pt>
                <c:pt idx="17">
                  <c:v>0.96676817158744865</c:v>
                </c:pt>
                <c:pt idx="18">
                  <c:v>0.96332583079571033</c:v>
                </c:pt>
                <c:pt idx="19">
                  <c:v>0.95697074010327021</c:v>
                </c:pt>
                <c:pt idx="20">
                  <c:v>0.94253938832252082</c:v>
                </c:pt>
                <c:pt idx="21">
                  <c:v>0.93883225208526411</c:v>
                </c:pt>
                <c:pt idx="22">
                  <c:v>0.93234476367006491</c:v>
                </c:pt>
                <c:pt idx="23">
                  <c:v>0.9286376274328082</c:v>
                </c:pt>
                <c:pt idx="24">
                  <c:v>0.9246656957500331</c:v>
                </c:pt>
                <c:pt idx="25">
                  <c:v>0.92095855951277639</c:v>
                </c:pt>
                <c:pt idx="26">
                  <c:v>0.91751621872103795</c:v>
                </c:pt>
                <c:pt idx="27">
                  <c:v>0.90983715080100624</c:v>
                </c:pt>
                <c:pt idx="28">
                  <c:v>0.89183106050575933</c:v>
                </c:pt>
                <c:pt idx="29">
                  <c:v>0.87554614060638147</c:v>
                </c:pt>
                <c:pt idx="30">
                  <c:v>0.86018800476631796</c:v>
                </c:pt>
                <c:pt idx="31">
                  <c:v>0.84959618694558459</c:v>
                </c:pt>
                <c:pt idx="32">
                  <c:v>0.84165232358003439</c:v>
                </c:pt>
                <c:pt idx="33">
                  <c:v>0.83873957367933272</c:v>
                </c:pt>
                <c:pt idx="34">
                  <c:v>0.84522706209453202</c:v>
                </c:pt>
                <c:pt idx="35">
                  <c:v>0.8506553687276579</c:v>
                </c:pt>
                <c:pt idx="36">
                  <c:v>0.85383291407387785</c:v>
                </c:pt>
                <c:pt idx="37">
                  <c:v>0.85780484575665306</c:v>
                </c:pt>
                <c:pt idx="38">
                  <c:v>0.8583344366476896</c:v>
                </c:pt>
                <c:pt idx="39">
                  <c:v>0.85674566397457952</c:v>
                </c:pt>
                <c:pt idx="40">
                  <c:v>0.8480074142724745</c:v>
                </c:pt>
                <c:pt idx="41">
                  <c:v>0.84324109625314436</c:v>
                </c:pt>
                <c:pt idx="42">
                  <c:v>0.83648881239242678</c:v>
                </c:pt>
                <c:pt idx="43">
                  <c:v>0.83331126704620673</c:v>
                </c:pt>
                <c:pt idx="44">
                  <c:v>0.8337084602144843</c:v>
                </c:pt>
                <c:pt idx="45">
                  <c:v>0.84324109625314436</c:v>
                </c:pt>
                <c:pt idx="46">
                  <c:v>0.84853700516351127</c:v>
                </c:pt>
                <c:pt idx="47">
                  <c:v>0.85237653912352696</c:v>
                </c:pt>
                <c:pt idx="48">
                  <c:v>0.85343572090560038</c:v>
                </c:pt>
                <c:pt idx="49">
                  <c:v>0.85727525486561629</c:v>
                </c:pt>
                <c:pt idx="50">
                  <c:v>0.8556864821925062</c:v>
                </c:pt>
                <c:pt idx="51">
                  <c:v>0.85555408446974712</c:v>
                </c:pt>
                <c:pt idx="52">
                  <c:v>0.84959618694558459</c:v>
                </c:pt>
                <c:pt idx="53">
                  <c:v>0.85118495961869467</c:v>
                </c:pt>
                <c:pt idx="54">
                  <c:v>0.853170925460082</c:v>
                </c:pt>
                <c:pt idx="55">
                  <c:v>0.85078776645041709</c:v>
                </c:pt>
                <c:pt idx="56">
                  <c:v>0.84734542565867865</c:v>
                </c:pt>
                <c:pt idx="57">
                  <c:v>0.84708063021316027</c:v>
                </c:pt>
                <c:pt idx="58">
                  <c:v>0.85475969813319208</c:v>
                </c:pt>
                <c:pt idx="59">
                  <c:v>0.8662783000132398</c:v>
                </c:pt>
                <c:pt idx="60">
                  <c:v>0.8752813451608632</c:v>
                </c:pt>
                <c:pt idx="61">
                  <c:v>0.88203362902158089</c:v>
                </c:pt>
                <c:pt idx="62">
                  <c:v>0.88203362902158089</c:v>
                </c:pt>
                <c:pt idx="63">
                  <c:v>0.87991526545743404</c:v>
                </c:pt>
                <c:pt idx="64">
                  <c:v>0.87819409506156487</c:v>
                </c:pt>
                <c:pt idx="65">
                  <c:v>0.87739970872500983</c:v>
                </c:pt>
                <c:pt idx="66">
                  <c:v>0.87859128822984245</c:v>
                </c:pt>
                <c:pt idx="67">
                  <c:v>0.8779292996160466</c:v>
                </c:pt>
                <c:pt idx="68">
                  <c:v>0.88243082218985835</c:v>
                </c:pt>
                <c:pt idx="69">
                  <c:v>0.89050708327816763</c:v>
                </c:pt>
                <c:pt idx="70">
                  <c:v>0.89540579902025674</c:v>
                </c:pt>
                <c:pt idx="71">
                  <c:v>0.90639481000926769</c:v>
                </c:pt>
                <c:pt idx="72">
                  <c:v>0.91142592347411633</c:v>
                </c:pt>
                <c:pt idx="73">
                  <c:v>0.91711902555276048</c:v>
                </c:pt>
                <c:pt idx="74">
                  <c:v>0.9168542301072421</c:v>
                </c:pt>
                <c:pt idx="75">
                  <c:v>0.91632463921620544</c:v>
                </c:pt>
                <c:pt idx="76">
                  <c:v>0.91195551436515288</c:v>
                </c:pt>
                <c:pt idx="77">
                  <c:v>0.90665960545478619</c:v>
                </c:pt>
                <c:pt idx="78">
                  <c:v>0.90427644644512106</c:v>
                </c:pt>
                <c:pt idx="79">
                  <c:v>0.90282007149477028</c:v>
                </c:pt>
                <c:pt idx="80">
                  <c:v>0.90440884416788037</c:v>
                </c:pt>
                <c:pt idx="81">
                  <c:v>0.90334966238580705</c:v>
                </c:pt>
                <c:pt idx="82">
                  <c:v>0.91076393486032048</c:v>
                </c:pt>
                <c:pt idx="83">
                  <c:v>0.92347411624520059</c:v>
                </c:pt>
                <c:pt idx="84">
                  <c:v>0.93260955911558319</c:v>
                </c:pt>
                <c:pt idx="85">
                  <c:v>0.94055342248113338</c:v>
                </c:pt>
                <c:pt idx="86">
                  <c:v>0.93922944525354157</c:v>
                </c:pt>
                <c:pt idx="87">
                  <c:v>0.93591950218456244</c:v>
                </c:pt>
                <c:pt idx="88">
                  <c:v>0.92929961604660394</c:v>
                </c:pt>
                <c:pt idx="89">
                  <c:v>0.92585727525486572</c:v>
                </c:pt>
                <c:pt idx="90">
                  <c:v>0.92877002515556739</c:v>
                </c:pt>
                <c:pt idx="91">
                  <c:v>0.92784324109625316</c:v>
                </c:pt>
                <c:pt idx="92">
                  <c:v>0.93433072951145235</c:v>
                </c:pt>
                <c:pt idx="93">
                  <c:v>0.93843505891698653</c:v>
                </c:pt>
                <c:pt idx="94">
                  <c:v>0.94690851317357339</c:v>
                </c:pt>
                <c:pt idx="95">
                  <c:v>0.95948629683569442</c:v>
                </c:pt>
                <c:pt idx="96">
                  <c:v>0.96968092148815033</c:v>
                </c:pt>
                <c:pt idx="97">
                  <c:v>0.97947835297232888</c:v>
                </c:pt>
                <c:pt idx="98">
                  <c:v>0.9778895802992188</c:v>
                </c:pt>
                <c:pt idx="99">
                  <c:v>0.97841917119025557</c:v>
                </c:pt>
                <c:pt idx="100">
                  <c:v>0.97418244406196208</c:v>
                </c:pt>
                <c:pt idx="101">
                  <c:v>0.97762478485370052</c:v>
                </c:pt>
                <c:pt idx="102">
                  <c:v>0.98000794386336543</c:v>
                </c:pt>
                <c:pt idx="103">
                  <c:v>0.97881636435853314</c:v>
                </c:pt>
                <c:pt idx="104">
                  <c:v>0.98609823911028738</c:v>
                </c:pt>
                <c:pt idx="105">
                  <c:v>0.99192373891169072</c:v>
                </c:pt>
                <c:pt idx="106">
                  <c:v>1.0043691248510525</c:v>
                </c:pt>
                <c:pt idx="107">
                  <c:v>1.0181384880180062</c:v>
                </c:pt>
                <c:pt idx="108">
                  <c:v>1.0275387263339071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'Data for Figure 4.4'!$G$2</c:f>
              <c:strCache>
                <c:ptCount val="1"/>
                <c:pt idx="0">
                  <c:v>2005-2014 Cycle</c:v>
                </c:pt>
              </c:strCache>
            </c:strRef>
          </c:tx>
          <c:marker>
            <c:symbol val="none"/>
          </c:marker>
          <c:dLbls>
            <c:dLbl>
              <c:idx val="4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7"/>
              <c:layout>
                <c:manualLayout>
                  <c:x val="-1.9061583577712718E-2"/>
                  <c:y val="-2.220726900982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'Data for Figure 4.4'!$A$3:$A$112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</c:numCache>
            </c:numRef>
          </c:cat>
          <c:val>
            <c:numRef>
              <c:f>'Data for Figure 4.4'!$G$3:$G$112</c:f>
              <c:numCache>
                <c:formatCode>0.00</c:formatCode>
                <c:ptCount val="110"/>
                <c:pt idx="0">
                  <c:v>1</c:v>
                </c:pt>
                <c:pt idx="1">
                  <c:v>0.99791723759934226</c:v>
                </c:pt>
                <c:pt idx="2">
                  <c:v>0.99583447519868462</c:v>
                </c:pt>
                <c:pt idx="3">
                  <c:v>0.98350232940531657</c:v>
                </c:pt>
                <c:pt idx="4">
                  <c:v>0.97654151822417101</c:v>
                </c:pt>
                <c:pt idx="5">
                  <c:v>0.96618251575774194</c:v>
                </c:pt>
                <c:pt idx="6">
                  <c:v>0.97078651685393269</c:v>
                </c:pt>
                <c:pt idx="7">
                  <c:v>0.97352699369690332</c:v>
                </c:pt>
                <c:pt idx="8">
                  <c:v>0.97895313784598537</c:v>
                </c:pt>
                <c:pt idx="9">
                  <c:v>0.97506166072896694</c:v>
                </c:pt>
                <c:pt idx="10">
                  <c:v>0.97445875582351327</c:v>
                </c:pt>
                <c:pt idx="11">
                  <c:v>0.97166346944368331</c:v>
                </c:pt>
                <c:pt idx="12">
                  <c:v>0.96651137297889844</c:v>
                </c:pt>
                <c:pt idx="13">
                  <c:v>0.96311318169361471</c:v>
                </c:pt>
                <c:pt idx="14">
                  <c:v>0.94595779665661828</c:v>
                </c:pt>
                <c:pt idx="15">
                  <c:v>0.93346122225267203</c:v>
                </c:pt>
                <c:pt idx="16">
                  <c:v>0.92238969580707042</c:v>
                </c:pt>
                <c:pt idx="17">
                  <c:v>0.92101945738558511</c:v>
                </c:pt>
                <c:pt idx="18">
                  <c:v>0.92365031515483709</c:v>
                </c:pt>
                <c:pt idx="19">
                  <c:v>0.92962455467251315</c:v>
                </c:pt>
                <c:pt idx="20">
                  <c:v>0.93702384214853396</c:v>
                </c:pt>
                <c:pt idx="21">
                  <c:v>0.93883255686489453</c:v>
                </c:pt>
                <c:pt idx="22">
                  <c:v>0.94146341463414651</c:v>
                </c:pt>
                <c:pt idx="23">
                  <c:v>0.93636612770622096</c:v>
                </c:pt>
                <c:pt idx="24">
                  <c:v>0.93576322280076729</c:v>
                </c:pt>
                <c:pt idx="25">
                  <c:v>0.92808988764044953</c:v>
                </c:pt>
                <c:pt idx="26">
                  <c:v>0.91745683748972318</c:v>
                </c:pt>
                <c:pt idx="27">
                  <c:v>0.90205535763222811</c:v>
                </c:pt>
                <c:pt idx="28">
                  <c:v>0.8911482597972048</c:v>
                </c:pt>
                <c:pt idx="29">
                  <c:v>0.87865168539325844</c:v>
                </c:pt>
                <c:pt idx="30">
                  <c:v>0.8688407782954235</c:v>
                </c:pt>
                <c:pt idx="31">
                  <c:v>0.86971773088517412</c:v>
                </c:pt>
                <c:pt idx="32">
                  <c:v>0.87881611400383675</c:v>
                </c:pt>
                <c:pt idx="33">
                  <c:v>0.88950397369142231</c:v>
                </c:pt>
                <c:pt idx="34">
                  <c:v>0.8909838311866265</c:v>
                </c:pt>
                <c:pt idx="35">
                  <c:v>0.89191559331323655</c:v>
                </c:pt>
                <c:pt idx="36">
                  <c:v>0.88232392436283913</c:v>
                </c:pt>
                <c:pt idx="37">
                  <c:v>0.87240339819128532</c:v>
                </c:pt>
                <c:pt idx="38">
                  <c:v>0.84971224993148808</c:v>
                </c:pt>
                <c:pt idx="39">
                  <c:v>0.83885996163332432</c:v>
                </c:pt>
                <c:pt idx="40">
                  <c:v>0.82614414908194023</c:v>
                </c:pt>
                <c:pt idx="41">
                  <c:v>0.81540147985749534</c:v>
                </c:pt>
                <c:pt idx="42">
                  <c:v>0.79928747602082773</c:v>
                </c:pt>
                <c:pt idx="43">
                  <c:v>0.80268566730611124</c:v>
                </c:pt>
                <c:pt idx="44">
                  <c:v>0.81540147985749534</c:v>
                </c:pt>
                <c:pt idx="45">
                  <c:v>0.83699643738010421</c:v>
                </c:pt>
                <c:pt idx="46">
                  <c:v>0.84697177308851745</c:v>
                </c:pt>
                <c:pt idx="47">
                  <c:v>0.85469991778569476</c:v>
                </c:pt>
                <c:pt idx="48">
                  <c:v>0.85294601260619352</c:v>
                </c:pt>
                <c:pt idx="49">
                  <c:v>0.84795834475198695</c:v>
                </c:pt>
                <c:pt idx="50">
                  <c:v>0.84395724856124965</c:v>
                </c:pt>
                <c:pt idx="51">
                  <c:v>0.8428610578240614</c:v>
                </c:pt>
                <c:pt idx="52">
                  <c:v>0.83864072348588659</c:v>
                </c:pt>
                <c:pt idx="53">
                  <c:v>0.82992600712523978</c:v>
                </c:pt>
                <c:pt idx="54">
                  <c:v>0.82976157851466148</c:v>
                </c:pt>
                <c:pt idx="55">
                  <c:v>0.84165524801315439</c:v>
                </c:pt>
                <c:pt idx="56">
                  <c:v>0.85475472732255409</c:v>
                </c:pt>
                <c:pt idx="57">
                  <c:v>0.86505892025212394</c:v>
                </c:pt>
                <c:pt idx="58">
                  <c:v>0.87053987393806531</c:v>
                </c:pt>
                <c:pt idx="59">
                  <c:v>0.86790901616881344</c:v>
                </c:pt>
                <c:pt idx="60">
                  <c:v>0.85650863250205544</c:v>
                </c:pt>
                <c:pt idx="61">
                  <c:v>0.84593039188818864</c:v>
                </c:pt>
                <c:pt idx="62">
                  <c:v>0.83727048506440116</c:v>
                </c:pt>
                <c:pt idx="63">
                  <c:v>0.83595505617977539</c:v>
                </c:pt>
                <c:pt idx="64">
                  <c:v>0.83409153192655527</c:v>
                </c:pt>
                <c:pt idx="65">
                  <c:v>0.8212112907645932</c:v>
                </c:pt>
                <c:pt idx="66">
                  <c:v>0.80750890654973972</c:v>
                </c:pt>
                <c:pt idx="67">
                  <c:v>0.80602904905453554</c:v>
                </c:pt>
                <c:pt idx="68">
                  <c:v>0.82702110167169085</c:v>
                </c:pt>
                <c:pt idx="69">
                  <c:v>0.84658810633050163</c:v>
                </c:pt>
                <c:pt idx="70">
                  <c:v>0.85365853658536595</c:v>
                </c:pt>
                <c:pt idx="71">
                  <c:v>0.852726774458756</c:v>
                </c:pt>
                <c:pt idx="72">
                  <c:v>0.84620443957248559</c:v>
                </c:pt>
                <c:pt idx="73">
                  <c:v>0.83694162784324466</c:v>
                </c:pt>
                <c:pt idx="74">
                  <c:v>0.82395176760756383</c:v>
                </c:pt>
                <c:pt idx="75">
                  <c:v>0.81408605097286935</c:v>
                </c:pt>
                <c:pt idx="76">
                  <c:v>0.81046862154014809</c:v>
                </c:pt>
                <c:pt idx="77">
                  <c:v>0.80164428610578242</c:v>
                </c:pt>
                <c:pt idx="78">
                  <c:v>0.79994519046314061</c:v>
                </c:pt>
                <c:pt idx="79">
                  <c:v>0.80657714442312967</c:v>
                </c:pt>
                <c:pt idx="80">
                  <c:v>0.8255960537133461</c:v>
                </c:pt>
                <c:pt idx="81">
                  <c:v>0.84625924910934514</c:v>
                </c:pt>
                <c:pt idx="82">
                  <c:v>0.86149630035626212</c:v>
                </c:pt>
                <c:pt idx="83">
                  <c:v>0.86741573033707864</c:v>
                </c:pt>
                <c:pt idx="84">
                  <c:v>0.86187996711427795</c:v>
                </c:pt>
                <c:pt idx="85">
                  <c:v>0.85015072622636356</c:v>
                </c:pt>
                <c:pt idx="86">
                  <c:v>0.84247739106604558</c:v>
                </c:pt>
                <c:pt idx="87">
                  <c:v>0.8430254864346397</c:v>
                </c:pt>
                <c:pt idx="88">
                  <c:v>0.84297067689778038</c:v>
                </c:pt>
                <c:pt idx="89">
                  <c:v>0.84351877226637439</c:v>
                </c:pt>
                <c:pt idx="90">
                  <c:v>0.85343929843792832</c:v>
                </c:pt>
                <c:pt idx="91">
                  <c:v>0.87218416004384769</c:v>
                </c:pt>
                <c:pt idx="92">
                  <c:v>0.88758563990134287</c:v>
                </c:pt>
                <c:pt idx="93">
                  <c:v>0.90298711975883805</c:v>
                </c:pt>
                <c:pt idx="94">
                  <c:v>0.91542888462592498</c:v>
                </c:pt>
                <c:pt idx="95">
                  <c:v>0.92222526719649223</c:v>
                </c:pt>
                <c:pt idx="96">
                  <c:v>0.92639079199780772</c:v>
                </c:pt>
                <c:pt idx="97">
                  <c:v>0.92310221978624285</c:v>
                </c:pt>
                <c:pt idx="98">
                  <c:v>0.92507536311318173</c:v>
                </c:pt>
                <c:pt idx="99">
                  <c:v>0.92436283913400941</c:v>
                </c:pt>
                <c:pt idx="100">
                  <c:v>0.91981364757467798</c:v>
                </c:pt>
                <c:pt idx="101">
                  <c:v>0.91520964647848724</c:v>
                </c:pt>
                <c:pt idx="102">
                  <c:v>0.92293779117566455</c:v>
                </c:pt>
                <c:pt idx="103">
                  <c:v>0.95105508358454383</c:v>
                </c:pt>
                <c:pt idx="104">
                  <c:v>0.96130446697725402</c:v>
                </c:pt>
                <c:pt idx="105">
                  <c:v>0.96634694436832014</c:v>
                </c:pt>
                <c:pt idx="106">
                  <c:v>0.96749794464236794</c:v>
                </c:pt>
                <c:pt idx="107">
                  <c:v>0.96875856399013438</c:v>
                </c:pt>
                <c:pt idx="108">
                  <c:v>0.96788161140038376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805696"/>
        <c:axId val="103807232"/>
      </c:lineChart>
      <c:catAx>
        <c:axId val="10380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3807232"/>
        <c:crosses val="autoZero"/>
        <c:auto val="1"/>
        <c:lblAlgn val="ctr"/>
        <c:lblOffset val="100"/>
        <c:noMultiLvlLbl val="0"/>
      </c:catAx>
      <c:valAx>
        <c:axId val="103807232"/>
        <c:scaling>
          <c:orientation val="minMax"/>
          <c:max val="1.1000000000000001"/>
          <c:min val="0.75000000000000011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0380569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 smtClean="0">
                <a:effectLst/>
              </a:rPr>
              <a:t>Annual </a:t>
            </a:r>
            <a:r>
              <a:rPr lang="en-US" sz="1800" b="1" i="0" baseline="0" dirty="0">
                <a:effectLst/>
              </a:rPr>
              <a:t>Median Price of Condominiums in Five-County Greater Boston Region, 2000-2013</a:t>
            </a:r>
            <a:endParaRPr lang="en-US" dirty="0">
              <a:effectLst/>
            </a:endParaRPr>
          </a:p>
        </c:rich>
      </c:tx>
      <c:layout>
        <c:manualLayout>
          <c:xMode val="edge"/>
          <c:yMode val="edge"/>
          <c:x val="0.14640123915225159"/>
          <c:y val="1.210866718374807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9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6"/>
              <c:layout>
                <c:manualLayout>
                  <c:x val="-1.4656143786233565E-3"/>
                  <c:y val="-1.76473663650576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4656143786233565E-3"/>
                  <c:y val="-2.86769703432187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Figure 4.5'!$A$2:$A$16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Jan-Nov 2014</c:v>
                </c:pt>
              </c:strCache>
            </c:strRef>
          </c:cat>
          <c:val>
            <c:numRef>
              <c:f>'Data for Figure 4.5'!$B$2:$B$16</c:f>
              <c:numCache>
                <c:formatCode>"$"#,##0</c:formatCode>
                <c:ptCount val="15"/>
                <c:pt idx="0">
                  <c:v>176685.53208225642</c:v>
                </c:pt>
                <c:pt idx="1">
                  <c:v>199575.97364046544</c:v>
                </c:pt>
                <c:pt idx="2">
                  <c:v>242519.63220675947</c:v>
                </c:pt>
                <c:pt idx="3">
                  <c:v>261357.30372387788</c:v>
                </c:pt>
                <c:pt idx="4">
                  <c:v>287938.34612399759</c:v>
                </c:pt>
                <c:pt idx="5">
                  <c:v>300458.39170207066</c:v>
                </c:pt>
                <c:pt idx="6">
                  <c:v>301618.50011193193</c:v>
                </c:pt>
                <c:pt idx="7">
                  <c:v>306523.17167111323</c:v>
                </c:pt>
                <c:pt idx="8">
                  <c:v>304465.42646323162</c:v>
                </c:pt>
                <c:pt idx="9">
                  <c:v>279911.42284569138</c:v>
                </c:pt>
                <c:pt idx="10">
                  <c:v>293678.52569252078</c:v>
                </c:pt>
                <c:pt idx="11">
                  <c:v>302136.63180258212</c:v>
                </c:pt>
                <c:pt idx="12">
                  <c:v>309940.33095392602</c:v>
                </c:pt>
                <c:pt idx="13">
                  <c:v>333579.20248328557</c:v>
                </c:pt>
                <c:pt idx="14">
                  <c:v>340531.04596082447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03942016"/>
        <c:axId val="103963648"/>
      </c:barChart>
      <c:catAx>
        <c:axId val="10394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03963648"/>
        <c:crosses val="autoZero"/>
        <c:auto val="1"/>
        <c:lblAlgn val="ctr"/>
        <c:lblOffset val="100"/>
        <c:noMultiLvlLbl val="0"/>
      </c:catAx>
      <c:valAx>
        <c:axId val="103963648"/>
        <c:scaling>
          <c:orientation val="minMax"/>
          <c:max val="380000"/>
          <c:min val="160000"/>
        </c:scaling>
        <c:delete val="0"/>
        <c:axPos val="l"/>
        <c:majorGridlines/>
        <c:numFmt formatCode="&quot;$&quot;#,##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1039420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Ratio </a:t>
            </a:r>
            <a:r>
              <a:rPr lang="en-US" dirty="0"/>
              <a:t>of Condominiums to Single-Family Home Prices in Five-County Greater Boston Region, 2000-2013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for 4.6'!$B$3</c:f>
              <c:strCache>
                <c:ptCount val="1"/>
                <c:pt idx="0">
                  <c:v>Ratio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C0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4.6'!$A$4:$A$18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Jan-Nov 2014</c:v>
                </c:pt>
              </c:strCache>
            </c:strRef>
          </c:cat>
          <c:val>
            <c:numRef>
              <c:f>'Data for 4.6'!$B$4:$B$18</c:f>
              <c:numCache>
                <c:formatCode>0.00</c:formatCode>
                <c:ptCount val="15"/>
                <c:pt idx="0">
                  <c:v>0.67904754032030856</c:v>
                </c:pt>
                <c:pt idx="1">
                  <c:v>0.70097151270456237</c:v>
                </c:pt>
                <c:pt idx="2">
                  <c:v>0.7424285300120711</c:v>
                </c:pt>
                <c:pt idx="3">
                  <c:v>0.74001497336927402</c:v>
                </c:pt>
                <c:pt idx="4">
                  <c:v>0.74680555315333408</c:v>
                </c:pt>
                <c:pt idx="5">
                  <c:v>0.7417640015781638</c:v>
                </c:pt>
                <c:pt idx="6">
                  <c:v>0.76442138116814484</c:v>
                </c:pt>
                <c:pt idx="7">
                  <c:v>0.77029844769873246</c:v>
                </c:pt>
                <c:pt idx="8">
                  <c:v>0.84788990588809321</c:v>
                </c:pt>
                <c:pt idx="9">
                  <c:v>0.82539806896632539</c:v>
                </c:pt>
                <c:pt idx="10">
                  <c:v>0.8291147638584826</c:v>
                </c:pt>
                <c:pt idx="11">
                  <c:v>0.87566342734629299</c:v>
                </c:pt>
                <c:pt idx="12">
                  <c:v>0.89038865060826122</c:v>
                </c:pt>
                <c:pt idx="13">
                  <c:v>0.87569529193298778</c:v>
                </c:pt>
                <c:pt idx="14">
                  <c:v>0.88365199816566919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20402688"/>
        <c:axId val="120404224"/>
      </c:barChart>
      <c:catAx>
        <c:axId val="120402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0404224"/>
        <c:crosses val="autoZero"/>
        <c:auto val="1"/>
        <c:lblAlgn val="ctr"/>
        <c:lblOffset val="100"/>
        <c:noMultiLvlLbl val="0"/>
      </c:catAx>
      <c:valAx>
        <c:axId val="120404224"/>
        <c:scaling>
          <c:orientation val="minMax"/>
          <c:min val="0.60000000000000009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1204026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City of Boston Population 1790-2013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6641607817622059E-2"/>
          <c:y val="8.4886760698485386E-2"/>
          <c:w val="0.91869711840167645"/>
          <c:h val="0.86819902957532491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044544"/>
        <c:axId val="98054528"/>
      </c:barChart>
      <c:catAx>
        <c:axId val="9804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054528"/>
        <c:crosses val="autoZero"/>
        <c:auto val="1"/>
        <c:lblAlgn val="ctr"/>
        <c:lblOffset val="100"/>
        <c:noMultiLvlLbl val="0"/>
      </c:catAx>
      <c:valAx>
        <c:axId val="98054528"/>
        <c:scaling>
          <c:orientation val="minMax"/>
          <c:max val="8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04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 smtClean="0">
                <a:effectLst/>
              </a:rPr>
              <a:t>Annual </a:t>
            </a:r>
            <a:r>
              <a:rPr lang="en-US" sz="1800" b="1" i="0" baseline="0" dirty="0">
                <a:effectLst/>
              </a:rPr>
              <a:t>Median Price of Homes in Two-Unit and Three-Unit Structures in Five-County Greater Boston Region, 2000-2014</a:t>
            </a:r>
            <a:endParaRPr lang="en-US" dirty="0">
              <a:effectLst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for 4.7'!$B$20</c:f>
              <c:strCache>
                <c:ptCount val="1"/>
                <c:pt idx="0">
                  <c:v>Two-Unit</c:v>
                </c:pt>
              </c:strCache>
            </c:strRef>
          </c:tx>
          <c:invertIfNegative val="0"/>
          <c:dLbls>
            <c:delete val="1"/>
          </c:dLbls>
          <c:cat>
            <c:strRef>
              <c:f>'Data for 4.7'!$A$21:$A$35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Jan-Nov 2014</c:v>
                </c:pt>
              </c:strCache>
            </c:strRef>
          </c:cat>
          <c:val>
            <c:numRef>
              <c:f>'Data for 4.7'!$B$21:$B$35</c:f>
              <c:numCache>
                <c:formatCode>"$"#,##0_);[Red]\("$"#,##0\)</c:formatCode>
                <c:ptCount val="15"/>
                <c:pt idx="0">
                  <c:v>234003.64396654718</c:v>
                </c:pt>
                <c:pt idx="1">
                  <c:v>271595.78169167211</c:v>
                </c:pt>
                <c:pt idx="2">
                  <c:v>334455.96495169622</c:v>
                </c:pt>
                <c:pt idx="3">
                  <c:v>376989.52237521514</c:v>
                </c:pt>
                <c:pt idx="4">
                  <c:v>419306.19245351147</c:v>
                </c:pt>
                <c:pt idx="5">
                  <c:v>444021.11729698599</c:v>
                </c:pt>
                <c:pt idx="6">
                  <c:v>437843.61909786338</c:v>
                </c:pt>
                <c:pt idx="7">
                  <c:v>418323.10679611645</c:v>
                </c:pt>
                <c:pt idx="8">
                  <c:v>289643.36767546681</c:v>
                </c:pt>
                <c:pt idx="9">
                  <c:v>267997.99258801731</c:v>
                </c:pt>
                <c:pt idx="10">
                  <c:v>291163.52903637523</c:v>
                </c:pt>
                <c:pt idx="11">
                  <c:v>301531.71066163864</c:v>
                </c:pt>
                <c:pt idx="12" formatCode="_(&quot;$&quot;* #,##0_);_(&quot;$&quot;* \(#,##0\);_(&quot;$&quot;* &quot;-&quot;_);_(@_)">
                  <c:v>324867.92557590076</c:v>
                </c:pt>
                <c:pt idx="13" formatCode="&quot;$&quot;#,##0">
                  <c:v>383205.75633925968</c:v>
                </c:pt>
                <c:pt idx="14" formatCode="&quot;$&quot;#,##0">
                  <c:v>380214.79338842968</c:v>
                </c:pt>
              </c:numCache>
            </c:numRef>
          </c:val>
        </c:ser>
        <c:ser>
          <c:idx val="1"/>
          <c:order val="1"/>
          <c:tx>
            <c:strRef>
              <c:f>'Data for 4.7'!$C$20</c:f>
              <c:strCache>
                <c:ptCount val="1"/>
                <c:pt idx="0">
                  <c:v>Three-Unit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-1.4661273780701516E-3"/>
                  <c:y val="-5.4475426521142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4.7'!$A$21:$A$35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Jan-Nov 2014</c:v>
                </c:pt>
              </c:strCache>
            </c:strRef>
          </c:cat>
          <c:val>
            <c:numRef>
              <c:f>'Data for 4.7'!$C$21:$C$35</c:f>
              <c:numCache>
                <c:formatCode>"$"#,##0_);[Red]\("$"#,##0\)</c:formatCode>
                <c:ptCount val="15"/>
                <c:pt idx="0">
                  <c:v>225459.56175298803</c:v>
                </c:pt>
                <c:pt idx="1">
                  <c:v>273328.29181494663</c:v>
                </c:pt>
                <c:pt idx="2">
                  <c:v>347049.73253123555</c:v>
                </c:pt>
                <c:pt idx="3">
                  <c:v>412859.11470728222</c:v>
                </c:pt>
                <c:pt idx="4">
                  <c:v>458564.5637034002</c:v>
                </c:pt>
                <c:pt idx="5">
                  <c:v>492181.93415637861</c:v>
                </c:pt>
                <c:pt idx="6">
                  <c:v>483192.35511713935</c:v>
                </c:pt>
                <c:pt idx="7">
                  <c:v>454028.18863879959</c:v>
                </c:pt>
                <c:pt idx="8">
                  <c:v>263288.75826598087</c:v>
                </c:pt>
                <c:pt idx="9">
                  <c:v>244171.80397727271</c:v>
                </c:pt>
                <c:pt idx="10">
                  <c:v>275885.26623840118</c:v>
                </c:pt>
                <c:pt idx="11">
                  <c:v>314274.15143603133</c:v>
                </c:pt>
                <c:pt idx="12" formatCode="_(&quot;$&quot;* #,##0_);_(&quot;$&quot;* \(#,##0\);_(&quot;$&quot;* &quot;-&quot;_);_(@_)">
                  <c:v>355418.11708860763</c:v>
                </c:pt>
                <c:pt idx="13" formatCode="&quot;$&quot;#,##0">
                  <c:v>394059.50413223141</c:v>
                </c:pt>
                <c:pt idx="14" formatCode="&quot;$&quot;#,##0">
                  <c:v>451982.97872340423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20538624"/>
        <c:axId val="120540160"/>
      </c:barChart>
      <c:catAx>
        <c:axId val="12053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0540160"/>
        <c:crosses val="autoZero"/>
        <c:auto val="1"/>
        <c:lblAlgn val="ctr"/>
        <c:lblOffset val="100"/>
        <c:noMultiLvlLbl val="0"/>
      </c:catAx>
      <c:valAx>
        <c:axId val="120540160"/>
        <c:scaling>
          <c:orientation val="minMax"/>
          <c:max val="500000"/>
        </c:scaling>
        <c:delete val="0"/>
        <c:axPos val="l"/>
        <c:majorGridlines/>
        <c:numFmt formatCode="&quot;$&quot;#,##0_);[Red]\(&quot;$&quot;#,##0\)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205386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Average Monthly </a:t>
            </a:r>
            <a:r>
              <a:rPr lang="en-US" dirty="0"/>
              <a:t>Asking Rent and Effective Rent in Greater Boston</a:t>
            </a:r>
          </a:p>
          <a:p>
            <a:pPr>
              <a:defRPr/>
            </a:pPr>
            <a:r>
              <a:rPr lang="en-US" dirty="0"/>
              <a:t>2000 - 2014:III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for 4.9'!$B$3</c:f>
              <c:strCache>
                <c:ptCount val="1"/>
                <c:pt idx="0">
                  <c:v>Asking Rent</c:v>
                </c:pt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'Data for 4.9'!$A$4:$A$26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2012:I</c:v>
                </c:pt>
                <c:pt idx="13">
                  <c:v>2012:II</c:v>
                </c:pt>
                <c:pt idx="14">
                  <c:v>2012:III</c:v>
                </c:pt>
                <c:pt idx="15">
                  <c:v>2012:IV</c:v>
                </c:pt>
                <c:pt idx="16">
                  <c:v>2013:I</c:v>
                </c:pt>
                <c:pt idx="17">
                  <c:v>2013:II</c:v>
                </c:pt>
                <c:pt idx="18">
                  <c:v>2013:III</c:v>
                </c:pt>
                <c:pt idx="19">
                  <c:v>2013:IV</c:v>
                </c:pt>
                <c:pt idx="20">
                  <c:v>2014:I</c:v>
                </c:pt>
                <c:pt idx="21">
                  <c:v>2014:II</c:v>
                </c:pt>
                <c:pt idx="22">
                  <c:v>2014:III</c:v>
                </c:pt>
              </c:strCache>
            </c:strRef>
          </c:cat>
          <c:val>
            <c:numRef>
              <c:f>'Data for 4.9'!$B$4:$B$26</c:f>
              <c:numCache>
                <c:formatCode>"$"#,##0_);[Red]\("$"#,##0\)</c:formatCode>
                <c:ptCount val="23"/>
                <c:pt idx="0">
                  <c:v>1462</c:v>
                </c:pt>
                <c:pt idx="1">
                  <c:v>1529</c:v>
                </c:pt>
                <c:pt idx="2">
                  <c:v>1537</c:v>
                </c:pt>
                <c:pt idx="3">
                  <c:v>1532</c:v>
                </c:pt>
                <c:pt idx="4">
                  <c:v>1553</c:v>
                </c:pt>
                <c:pt idx="5">
                  <c:v>1580</c:v>
                </c:pt>
                <c:pt idx="6">
                  <c:v>1644</c:v>
                </c:pt>
                <c:pt idx="7">
                  <c:v>1678</c:v>
                </c:pt>
                <c:pt idx="8">
                  <c:v>1740</c:v>
                </c:pt>
                <c:pt idx="9">
                  <c:v>1696</c:v>
                </c:pt>
                <c:pt idx="10">
                  <c:v>1738</c:v>
                </c:pt>
                <c:pt idx="11">
                  <c:v>1773</c:v>
                </c:pt>
                <c:pt idx="12" formatCode="_(&quot;$&quot;* #,##0_);_(&quot;$&quot;* \(#,##0\);_(&quot;$&quot;* &quot;-&quot;??_);_(@_)">
                  <c:v>1778</c:v>
                </c:pt>
                <c:pt idx="13" formatCode="_(&quot;$&quot;* #,##0_);_(&quot;$&quot;* \(#,##0\);_(&quot;$&quot;* &quot;-&quot;??_);_(@_)">
                  <c:v>1796</c:v>
                </c:pt>
                <c:pt idx="14" formatCode="_(&quot;$&quot;* #,##0_);_(&quot;$&quot;* \(#,##0\);_(&quot;$&quot;* &quot;-&quot;??_);_(@_)">
                  <c:v>1812</c:v>
                </c:pt>
                <c:pt idx="15" formatCode="_(&quot;$&quot;* #,##0_);_(&quot;$&quot;* \(#,##0\);_(&quot;$&quot;* &quot;-&quot;??_);_(@_)">
                  <c:v>1825</c:v>
                </c:pt>
                <c:pt idx="16" formatCode="_(&quot;$&quot;* #,##0_);_(&quot;$&quot;* \(#,##0\);_(&quot;$&quot;* &quot;-&quot;??_);_(@_)">
                  <c:v>1834</c:v>
                </c:pt>
                <c:pt idx="17" formatCode="_(&quot;$&quot;* #,##0_);_(&quot;$&quot;* \(#,##0\);_(&quot;$&quot;* &quot;-&quot;??_);_(@_)">
                  <c:v>1851</c:v>
                </c:pt>
                <c:pt idx="18" formatCode="_(&quot;$&quot;* #,##0_);_(&quot;$&quot;* \(#,##0\);_(&quot;$&quot;* &quot;-&quot;??_);_(@_)">
                  <c:v>1879</c:v>
                </c:pt>
                <c:pt idx="19" formatCode="_(&quot;$&quot;* #,##0_);_(&quot;$&quot;* \(#,##0\);_(&quot;$&quot;* &quot;-&quot;??_);_(@_)">
                  <c:v>1887</c:v>
                </c:pt>
                <c:pt idx="20" formatCode="_(&quot;$&quot;* #,##0_);_(&quot;$&quot;* \(#,##0\);_(&quot;$&quot;* &quot;-&quot;??_);_(@_)">
                  <c:v>1896</c:v>
                </c:pt>
                <c:pt idx="21" formatCode="_(&quot;$&quot;* #,##0_);_(&quot;$&quot;* \(#,##0\);_(&quot;$&quot;* &quot;-&quot;??_);_(@_)">
                  <c:v>1926</c:v>
                </c:pt>
                <c:pt idx="22" formatCode="_(&quot;$&quot;* #,##0_);_(&quot;$&quot;* \(#,##0\);_(&quot;$&quot;* &quot;-&quot;??_);_(@_)">
                  <c:v>1957</c:v>
                </c:pt>
              </c:numCache>
            </c:numRef>
          </c:val>
        </c:ser>
        <c:ser>
          <c:idx val="1"/>
          <c:order val="1"/>
          <c:tx>
            <c:strRef>
              <c:f>'Data for 4.9'!$C$3</c:f>
              <c:strCache>
                <c:ptCount val="1"/>
                <c:pt idx="0">
                  <c:v>Effective Rent</c:v>
                </c:pt>
              </c:strCache>
            </c:strRef>
          </c:tx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4.3936731107204552E-3"/>
                  <c:y val="-2.01775625504439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1.0751476570539643E-16"/>
                  <c:y val="-1.720539070631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'Data for 4.9'!$A$4:$A$26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2012:I</c:v>
                </c:pt>
                <c:pt idx="13">
                  <c:v>2012:II</c:v>
                </c:pt>
                <c:pt idx="14">
                  <c:v>2012:III</c:v>
                </c:pt>
                <c:pt idx="15">
                  <c:v>2012:IV</c:v>
                </c:pt>
                <c:pt idx="16">
                  <c:v>2013:I</c:v>
                </c:pt>
                <c:pt idx="17">
                  <c:v>2013:II</c:v>
                </c:pt>
                <c:pt idx="18">
                  <c:v>2013:III</c:v>
                </c:pt>
                <c:pt idx="19">
                  <c:v>2013:IV</c:v>
                </c:pt>
                <c:pt idx="20">
                  <c:v>2014:I</c:v>
                </c:pt>
                <c:pt idx="21">
                  <c:v>2014:II</c:v>
                </c:pt>
                <c:pt idx="22">
                  <c:v>2014:III</c:v>
                </c:pt>
              </c:strCache>
            </c:strRef>
          </c:cat>
          <c:val>
            <c:numRef>
              <c:f>'Data for 4.9'!$C$4:$C$26</c:f>
              <c:numCache>
                <c:formatCode>"$"#,##0_);[Red]\("$"#,##0\)</c:formatCode>
                <c:ptCount val="23"/>
                <c:pt idx="0">
                  <c:v>1460</c:v>
                </c:pt>
                <c:pt idx="1">
                  <c:v>1491</c:v>
                </c:pt>
                <c:pt idx="2">
                  <c:v>1464</c:v>
                </c:pt>
                <c:pt idx="3">
                  <c:v>1446</c:v>
                </c:pt>
                <c:pt idx="4">
                  <c:v>1466</c:v>
                </c:pt>
                <c:pt idx="5">
                  <c:v>1498</c:v>
                </c:pt>
                <c:pt idx="6">
                  <c:v>1565</c:v>
                </c:pt>
                <c:pt idx="7">
                  <c:v>1600</c:v>
                </c:pt>
                <c:pt idx="8">
                  <c:v>1652</c:v>
                </c:pt>
                <c:pt idx="9">
                  <c:v>1600</c:v>
                </c:pt>
                <c:pt idx="10">
                  <c:v>1649</c:v>
                </c:pt>
                <c:pt idx="11">
                  <c:v>1686</c:v>
                </c:pt>
                <c:pt idx="12" formatCode="_(&quot;$&quot;* #,##0_);_(&quot;$&quot;* \(#,##0\);_(&quot;$&quot;* &quot;-&quot;??_);_(@_)">
                  <c:v>1696</c:v>
                </c:pt>
                <c:pt idx="13" formatCode="_(&quot;$&quot;* #,##0_);_(&quot;$&quot;* \(#,##0\);_(&quot;$&quot;* &quot;-&quot;??_);_(@_)">
                  <c:v>1717</c:v>
                </c:pt>
                <c:pt idx="14" formatCode="_(&quot;$&quot;* #,##0_);_(&quot;$&quot;* \(#,##0\);_(&quot;$&quot;* &quot;-&quot;??_);_(@_)">
                  <c:v>1733</c:v>
                </c:pt>
                <c:pt idx="15" formatCode="_(&quot;$&quot;* #,##0_);_(&quot;$&quot;* \(#,##0\);_(&quot;$&quot;* &quot;-&quot;??_);_(@_)">
                  <c:v>1747</c:v>
                </c:pt>
                <c:pt idx="16" formatCode="_(&quot;$&quot;* #,##0_);_(&quot;$&quot;* \(#,##0\);_(&quot;$&quot;* &quot;-&quot;??_);_(@_)">
                  <c:v>1756</c:v>
                </c:pt>
                <c:pt idx="17" formatCode="_(&quot;$&quot;* #,##0_);_(&quot;$&quot;* \(#,##0\);_(&quot;$&quot;* &quot;-&quot;??_);_(@_)">
                  <c:v>1773</c:v>
                </c:pt>
                <c:pt idx="18" formatCode="_(&quot;$&quot;* #,##0_);_(&quot;$&quot;* \(#,##0\);_(&quot;$&quot;* &quot;-&quot;??_);_(@_)">
                  <c:v>1800</c:v>
                </c:pt>
                <c:pt idx="19" formatCode="_(&quot;$&quot;* #,##0_);_(&quot;$&quot;* \(#,##0\);_(&quot;$&quot;* &quot;-&quot;??_);_(@_)">
                  <c:v>1809</c:v>
                </c:pt>
                <c:pt idx="20" formatCode="_(&quot;$&quot;* #,##0_);_(&quot;$&quot;* \(#,##0\);_(&quot;$&quot;* &quot;-&quot;??_);_(@_)">
                  <c:v>1818</c:v>
                </c:pt>
                <c:pt idx="21" formatCode="_(&quot;$&quot;* #,##0_);_(&quot;$&quot;* \(#,##0\);_(&quot;$&quot;* &quot;-&quot;??_);_(@_)">
                  <c:v>1848</c:v>
                </c:pt>
                <c:pt idx="22" formatCode="_(&quot;$&quot;* #,##0_);_(&quot;$&quot;* \(#,##0\);_(&quot;$&quot;* &quot;-&quot;??_);_(@_)">
                  <c:v>1877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20820096"/>
        <c:axId val="120821632"/>
      </c:barChart>
      <c:catAx>
        <c:axId val="12082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20821632"/>
        <c:crosses val="autoZero"/>
        <c:auto val="1"/>
        <c:lblAlgn val="ctr"/>
        <c:lblOffset val="100"/>
        <c:noMultiLvlLbl val="0"/>
      </c:catAx>
      <c:valAx>
        <c:axId val="120821632"/>
        <c:scaling>
          <c:orientation val="minMax"/>
          <c:max val="2000"/>
          <c:min val="1400"/>
        </c:scaling>
        <c:delete val="0"/>
        <c:axPos val="l"/>
        <c:majorGridlines/>
        <c:numFmt formatCode="&quot;$&quot;#,##0_);[Red]\(&quot;$&quot;#,##0\)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12082009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Average </a:t>
            </a:r>
            <a:r>
              <a:rPr lang="en-US" dirty="0"/>
              <a:t>Monthly Effective Rents in Selected U.S. Metro Areas, 2014:III</a:t>
            </a:r>
          </a:p>
        </c:rich>
      </c:tx>
      <c:layout>
        <c:manualLayout>
          <c:xMode val="edge"/>
          <c:yMode val="edge"/>
          <c:x val="0.12489688809659578"/>
          <c:y val="1.009708787265012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'Data for 4.10'!$C$2</c:f>
              <c:strCache>
                <c:ptCount val="1"/>
                <c:pt idx="0">
                  <c:v>Ratio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'Data for 4.10'!$A$3:$A$22</c:f>
              <c:strCache>
                <c:ptCount val="20"/>
                <c:pt idx="0">
                  <c:v>New York City</c:v>
                </c:pt>
                <c:pt idx="1">
                  <c:v>San Francisco</c:v>
                </c:pt>
                <c:pt idx="2">
                  <c:v>Boston</c:v>
                </c:pt>
                <c:pt idx="3">
                  <c:v>Washington, D.C.</c:v>
                </c:pt>
                <c:pt idx="4">
                  <c:v>Los Angeles</c:v>
                </c:pt>
                <c:pt idx="5">
                  <c:v>San Diego</c:v>
                </c:pt>
                <c:pt idx="6">
                  <c:v>Seattle</c:v>
                </c:pt>
                <c:pt idx="7">
                  <c:v>Miami</c:v>
                </c:pt>
                <c:pt idx="8">
                  <c:v>Chicago</c:v>
                </c:pt>
                <c:pt idx="9">
                  <c:v>Minneapolis</c:v>
                </c:pt>
                <c:pt idx="10">
                  <c:v>Denver</c:v>
                </c:pt>
                <c:pt idx="11">
                  <c:v>Portland, Ore</c:v>
                </c:pt>
                <c:pt idx="12">
                  <c:v>Tampa</c:v>
                </c:pt>
                <c:pt idx="13">
                  <c:v>Dallas</c:v>
                </c:pt>
                <c:pt idx="14">
                  <c:v>Las Vegas</c:v>
                </c:pt>
                <c:pt idx="15">
                  <c:v>Detroit</c:v>
                </c:pt>
                <c:pt idx="16">
                  <c:v>Atlanta</c:v>
                </c:pt>
                <c:pt idx="17">
                  <c:v>Charlotte</c:v>
                </c:pt>
                <c:pt idx="18">
                  <c:v>Cleveland</c:v>
                </c:pt>
                <c:pt idx="19">
                  <c:v>Phoenix</c:v>
                </c:pt>
              </c:strCache>
            </c:strRef>
          </c:cat>
          <c:val>
            <c:numRef>
              <c:f>'Data for 4.10'!$C$3:$C$22</c:f>
              <c:numCache>
                <c:formatCode>0.00</c:formatCode>
                <c:ptCount val="20"/>
                <c:pt idx="0">
                  <c:v>1.7176345231752796</c:v>
                </c:pt>
                <c:pt idx="1">
                  <c:v>1.186467767714438</c:v>
                </c:pt>
                <c:pt idx="2">
                  <c:v>1</c:v>
                </c:pt>
                <c:pt idx="3">
                  <c:v>0.81566329248801284</c:v>
                </c:pt>
                <c:pt idx="4">
                  <c:v>0.79115610015982951</c:v>
                </c:pt>
                <c:pt idx="5">
                  <c:v>0.7714437932871604</c:v>
                </c:pt>
                <c:pt idx="6">
                  <c:v>0.63771976558337773</c:v>
                </c:pt>
                <c:pt idx="7">
                  <c:v>0.6345231752797017</c:v>
                </c:pt>
                <c:pt idx="8">
                  <c:v>0.5913692061800746</c:v>
                </c:pt>
                <c:pt idx="9">
                  <c:v>0.55940330314331377</c:v>
                </c:pt>
                <c:pt idx="10">
                  <c:v>0.51784762919552474</c:v>
                </c:pt>
                <c:pt idx="11">
                  <c:v>0.48961108151305277</c:v>
                </c:pt>
                <c:pt idx="12">
                  <c:v>0.46670218433670752</c:v>
                </c:pt>
                <c:pt idx="13">
                  <c:v>0.45924347362813001</c:v>
                </c:pt>
                <c:pt idx="14">
                  <c:v>0.45018646776771443</c:v>
                </c:pt>
                <c:pt idx="15">
                  <c:v>0.44698987746403834</c:v>
                </c:pt>
                <c:pt idx="16">
                  <c:v>0.44698987746403834</c:v>
                </c:pt>
                <c:pt idx="17">
                  <c:v>0.43473628129994674</c:v>
                </c:pt>
                <c:pt idx="18">
                  <c:v>0.40436867341502397</c:v>
                </c:pt>
                <c:pt idx="19">
                  <c:v>0.40436867341502397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141888"/>
        <c:axId val="121151872"/>
      </c:barChart>
      <c:catAx>
        <c:axId val="121141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21151872"/>
        <c:crosses val="autoZero"/>
        <c:auto val="1"/>
        <c:lblAlgn val="ctr"/>
        <c:lblOffset val="100"/>
        <c:noMultiLvlLbl val="0"/>
      </c:catAx>
      <c:valAx>
        <c:axId val="1211518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Monthly Effective Rent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211418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Pecentage Change in Greater Boston Rents (2000-2013) vs. </a:t>
            </a:r>
          </a:p>
          <a:p>
            <a:pPr>
              <a:defRPr/>
            </a:pPr>
            <a:r>
              <a:rPr lang="en-US"/>
              <a:t>Percentage Change</a:t>
            </a:r>
            <a:r>
              <a:rPr lang="en-US" baseline="0"/>
              <a:t> in Median Renter Household Income (2000-2011)</a:t>
            </a:r>
          </a:p>
          <a:p>
            <a:pPr>
              <a:defRPr/>
            </a:pPr>
            <a:r>
              <a:rPr lang="en-US"/>
              <a:t>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87B8C6">
                  <a:lumMod val="50000"/>
                </a:srgbClr>
              </a:solidFill>
            </c:spPr>
          </c:dPt>
          <c:dPt>
            <c:idx val="2"/>
            <c:invertIfNegative val="0"/>
            <c:bubble3D val="0"/>
            <c:spPr>
              <a:solidFill>
                <a:srgbClr val="87B8C6">
                  <a:lumMod val="50000"/>
                </a:srgb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Sheet1!$A$8:$A$10</c:f>
              <c:strCache>
                <c:ptCount val="3"/>
                <c:pt idx="0">
                  <c:v>Median Renter Household Income</c:v>
                </c:pt>
                <c:pt idx="1">
                  <c:v>Median Effective Rent</c:v>
                </c:pt>
                <c:pt idx="2">
                  <c:v>Median Asking Rent</c:v>
                </c:pt>
              </c:strCache>
            </c:strRef>
          </c:cat>
          <c:val>
            <c:numRef>
              <c:f>Sheet1!$B$8:$B$10</c:f>
              <c:numCache>
                <c:formatCode>0%</c:formatCode>
                <c:ptCount val="3"/>
                <c:pt idx="0">
                  <c:v>0.13</c:v>
                </c:pt>
                <c:pt idx="1">
                  <c:v>0.21</c:v>
                </c:pt>
                <c:pt idx="2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252096"/>
        <c:axId val="121257984"/>
      </c:barChart>
      <c:catAx>
        <c:axId val="121252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21257984"/>
        <c:crosses val="autoZero"/>
        <c:auto val="1"/>
        <c:lblAlgn val="ctr"/>
        <c:lblOffset val="100"/>
        <c:noMultiLvlLbl val="0"/>
      </c:catAx>
      <c:valAx>
        <c:axId val="12125798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212520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/>
              <a:t>Percentage Point Change in Share of All</a:t>
            </a:r>
            <a:r>
              <a:rPr lang="en-US" sz="1600" baseline="0"/>
              <a:t> Boston </a:t>
            </a:r>
            <a:r>
              <a:rPr lang="en-US" sz="1600"/>
              <a:t>Families </a:t>
            </a:r>
          </a:p>
          <a:p>
            <a:pPr>
              <a:defRPr/>
            </a:pPr>
            <a:r>
              <a:rPr lang="en-US" sz="1600"/>
              <a:t>at Various Points in the Income Distribution  </a:t>
            </a:r>
          </a:p>
          <a:p>
            <a:pPr>
              <a:defRPr/>
            </a:pPr>
            <a:r>
              <a:rPr lang="en-US" sz="1600"/>
              <a:t>1990-2010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Sheet1!$A$9</c:f>
              <c:strCache>
                <c:ptCount val="1"/>
                <c:pt idx="0">
                  <c:v>Change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2.1% Pts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-7.4% Pts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3.228069974771171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5.5% Pts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Sheet1!$B$8:$D$8</c:f>
              <c:strCache>
                <c:ptCount val="3"/>
                <c:pt idx="0">
                  <c:v>&lt;2X Poverty Line</c:v>
                </c:pt>
                <c:pt idx="1">
                  <c:v>2X to 5X Poverty Line</c:v>
                </c:pt>
                <c:pt idx="2">
                  <c:v>&gt; 5X Poverty Line</c:v>
                </c:pt>
              </c:strCache>
            </c:strRef>
          </c:cat>
          <c:val>
            <c:numRef>
              <c:f>Sheet1!$B$9:$D$9</c:f>
              <c:numCache>
                <c:formatCode>0.0%</c:formatCode>
                <c:ptCount val="3"/>
                <c:pt idx="0">
                  <c:v>2.1000000000000019E-2</c:v>
                </c:pt>
                <c:pt idx="1">
                  <c:v>-7.400000000000001E-2</c:v>
                </c:pt>
                <c:pt idx="2">
                  <c:v>5.4999999999999993E-2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676544"/>
        <c:axId val="121678080"/>
      </c:barChart>
      <c:catAx>
        <c:axId val="121676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21678080"/>
        <c:crosses val="autoZero"/>
        <c:auto val="1"/>
        <c:lblAlgn val="ctr"/>
        <c:lblOffset val="100"/>
        <c:noMultiLvlLbl val="0"/>
      </c:catAx>
      <c:valAx>
        <c:axId val="121678080"/>
        <c:scaling>
          <c:orientation val="minMax"/>
        </c:scaling>
        <c:delete val="0"/>
        <c:axPos val="l"/>
        <c:majorGridlines/>
        <c:numFmt formatCode="0.0%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21676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dirty="0" smtClean="0"/>
              <a:t>DHCD </a:t>
            </a:r>
            <a:r>
              <a:rPr lang="en-US" sz="1800" dirty="0"/>
              <a:t>Real Operating Funds (FY2014 $), </a:t>
            </a:r>
          </a:p>
          <a:p>
            <a:pPr>
              <a:defRPr/>
            </a:pPr>
            <a:r>
              <a:rPr lang="en-US" sz="1800" dirty="0"/>
              <a:t>FY1989 - FY2015</a:t>
            </a:r>
          </a:p>
        </c:rich>
      </c:tx>
      <c:layout>
        <c:manualLayout>
          <c:xMode val="edge"/>
          <c:yMode val="edge"/>
          <c:x val="0.3171781609875608"/>
          <c:y val="1.3373191058388299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Operating Funds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4654161781946073E-3"/>
                  <c:y val="-0.357431340872374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4654418197726068E-3"/>
                  <c:y val="-0.121075048922771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0"/>
                  <c:y val="-0.1615508885298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layout>
                <c:manualLayout>
                  <c:x val="-1.4654161781946073E-3"/>
                  <c:y val="-9.693053311793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Sheet1!$A$2:$A$28</c:f>
              <c:numCache>
                <c:formatCode>General</c:formatCode>
                <c:ptCount val="27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</c:numCache>
            </c:numRef>
          </c:cat>
          <c:val>
            <c:numRef>
              <c:f>Sheet1!$I$2:$I$28</c:f>
              <c:numCache>
                <c:formatCode>0.0</c:formatCode>
                <c:ptCount val="27"/>
                <c:pt idx="0">
                  <c:v>377.08168502961024</c:v>
                </c:pt>
                <c:pt idx="1">
                  <c:v>387.5543594530634</c:v>
                </c:pt>
                <c:pt idx="2">
                  <c:v>328.10820017449834</c:v>
                </c:pt>
                <c:pt idx="3">
                  <c:v>311.63368731884054</c:v>
                </c:pt>
                <c:pt idx="4">
                  <c:v>268.28385720979259</c:v>
                </c:pt>
                <c:pt idx="5">
                  <c:v>207.29931849315068</c:v>
                </c:pt>
                <c:pt idx="6">
                  <c:v>198.71305115969372</c:v>
                </c:pt>
                <c:pt idx="7">
                  <c:v>194.77993810758261</c:v>
                </c:pt>
                <c:pt idx="8">
                  <c:v>182.45041886356475</c:v>
                </c:pt>
                <c:pt idx="9">
                  <c:v>179.24986461665463</c:v>
                </c:pt>
                <c:pt idx="10">
                  <c:v>181.62118916725834</c:v>
                </c:pt>
                <c:pt idx="11">
                  <c:v>179.03401656314699</c:v>
                </c:pt>
                <c:pt idx="12">
                  <c:v>176.86919218303146</c:v>
                </c:pt>
                <c:pt idx="13">
                  <c:v>172.61718622950818</c:v>
                </c:pt>
                <c:pt idx="14">
                  <c:v>117.02935371219066</c:v>
                </c:pt>
                <c:pt idx="15">
                  <c:v>79.033594798206281</c:v>
                </c:pt>
                <c:pt idx="16">
                  <c:v>106.63518415324336</c:v>
                </c:pt>
                <c:pt idx="17">
                  <c:v>129.18643217850851</c:v>
                </c:pt>
                <c:pt idx="18">
                  <c:v>134.54271870219679</c:v>
                </c:pt>
                <c:pt idx="19">
                  <c:v>158.82503295667067</c:v>
                </c:pt>
                <c:pt idx="20">
                  <c:v>147.11515031814741</c:v>
                </c:pt>
                <c:pt idx="21">
                  <c:v>122.83041295111293</c:v>
                </c:pt>
                <c:pt idx="22">
                  <c:v>120.62486042524343</c:v>
                </c:pt>
                <c:pt idx="23">
                  <c:v>122.9735109281</c:v>
                </c:pt>
                <c:pt idx="24">
                  <c:v>132.03048501577854</c:v>
                </c:pt>
                <c:pt idx="25">
                  <c:v>162.6</c:v>
                </c:pt>
                <c:pt idx="26">
                  <c:v>155.69999999999999</c:v>
                </c:pt>
              </c:numCache>
            </c:numRef>
          </c:val>
        </c:ser>
        <c:ser>
          <c:idx val="1"/>
          <c:order val="1"/>
          <c:tx>
            <c:v>Operating Funds, Homelessness</c:v>
          </c:tx>
          <c:invertIfNegative val="0"/>
          <c:cat>
            <c:numRef>
              <c:f>Sheet1!$A$2:$A$28</c:f>
              <c:numCache>
                <c:formatCode>General</c:formatCode>
                <c:ptCount val="27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</c:numCache>
            </c:numRef>
          </c:cat>
          <c:val>
            <c:numRef>
              <c:f>Sheet1!$J$2:$J$28</c:f>
              <c:numCache>
                <c:formatCode>0.0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209.01768417453289</c:v>
                </c:pt>
                <c:pt idx="22">
                  <c:v>216.48708430504038</c:v>
                </c:pt>
                <c:pt idx="23">
                  <c:v>252.24541326393646</c:v>
                </c:pt>
                <c:pt idx="24">
                  <c:v>270.45937045924484</c:v>
                </c:pt>
                <c:pt idx="25">
                  <c:v>276.3</c:v>
                </c:pt>
                <c:pt idx="26">
                  <c:v>227.9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21466240"/>
        <c:axId val="121472512"/>
      </c:barChart>
      <c:catAx>
        <c:axId val="121466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Fiscal Year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21472512"/>
        <c:crosses val="autoZero"/>
        <c:auto val="1"/>
        <c:lblAlgn val="ctr"/>
        <c:lblOffset val="100"/>
        <c:noMultiLvlLbl val="0"/>
      </c:catAx>
      <c:valAx>
        <c:axId val="1214725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Millions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crossAx val="121466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633676959676183"/>
          <c:y val="0.15457605797405299"/>
          <c:w val="0.21486383236674259"/>
          <c:h val="0.18510948757010473"/>
        </c:manualLayout>
      </c:layout>
      <c:overlay val="1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Total </a:t>
            </a:r>
            <a:r>
              <a:rPr lang="en-US" sz="1600" dirty="0"/>
              <a:t>Real</a:t>
            </a:r>
            <a:r>
              <a:rPr lang="en-US" sz="1600" baseline="0" dirty="0"/>
              <a:t> </a:t>
            </a:r>
            <a:r>
              <a:rPr lang="en-US" sz="1600" dirty="0"/>
              <a:t>Federal Spending (FY2014 $),</a:t>
            </a:r>
            <a:r>
              <a:rPr lang="en-US" sz="1600" baseline="0" dirty="0"/>
              <a:t> FY1989 - FY2015</a:t>
            </a:r>
            <a:endParaRPr lang="en-US" sz="1600" dirty="0"/>
          </a:p>
        </c:rich>
      </c:tx>
      <c:layout>
        <c:manualLayout>
          <c:xMode val="edge"/>
          <c:yMode val="edge"/>
          <c:x val="0.22123863706442728"/>
          <c:y val="1.413684373298193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2462971764666312E-2"/>
          <c:y val="8.4977544557916895E-2"/>
          <c:w val="0.8999486074322216"/>
          <c:h val="0.7644788590307336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Federal Spending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08323563892145E-3"/>
                  <c:y val="-0.173667205169628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-1.4654161781946073E-3"/>
                  <c:y val="-0.333198707592891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layout>
                <c:manualLayout>
                  <c:x val="1.4654161781944997E-3"/>
                  <c:y val="-0.179725363489499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Sheet1!$A$2:$A$28</c:f>
              <c:numCache>
                <c:formatCode>General</c:formatCode>
                <c:ptCount val="27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</c:numCache>
            </c:numRef>
          </c:cat>
          <c:val>
            <c:numRef>
              <c:f>Sheet1!$I$2:$I$28</c:f>
              <c:numCache>
                <c:formatCode>0.0</c:formatCode>
                <c:ptCount val="27"/>
                <c:pt idx="0">
                  <c:v>329.5829637790938</c:v>
                </c:pt>
                <c:pt idx="1">
                  <c:v>307.2302945043387</c:v>
                </c:pt>
                <c:pt idx="2">
                  <c:v>349.16327184345005</c:v>
                </c:pt>
                <c:pt idx="3">
                  <c:v>321.3244239130434</c:v>
                </c:pt>
                <c:pt idx="4">
                  <c:v>301.75750380695791</c:v>
                </c:pt>
                <c:pt idx="5">
                  <c:v>353.53372146118721</c:v>
                </c:pt>
                <c:pt idx="6">
                  <c:v>331.18841859948952</c:v>
                </c:pt>
                <c:pt idx="7">
                  <c:v>322.3524346511125</c:v>
                </c:pt>
                <c:pt idx="8">
                  <c:v>319.36215943703388</c:v>
                </c:pt>
                <c:pt idx="9">
                  <c:v>322.47544525848724</c:v>
                </c:pt>
                <c:pt idx="10">
                  <c:v>319.83605639517191</c:v>
                </c:pt>
                <c:pt idx="11">
                  <c:v>374.44478812974467</c:v>
                </c:pt>
                <c:pt idx="12">
                  <c:v>409.69775700667299</c:v>
                </c:pt>
                <c:pt idx="13">
                  <c:v>418.02634098360653</c:v>
                </c:pt>
                <c:pt idx="14">
                  <c:v>493.92322603116406</c:v>
                </c:pt>
                <c:pt idx="15">
                  <c:v>511.95084170403584</c:v>
                </c:pt>
                <c:pt idx="16">
                  <c:v>478.63263691771874</c:v>
                </c:pt>
                <c:pt idx="17">
                  <c:v>496.0806230182032</c:v>
                </c:pt>
                <c:pt idx="18">
                  <c:v>457.03091186178227</c:v>
                </c:pt>
                <c:pt idx="19">
                  <c:v>477.36300960631763</c:v>
                </c:pt>
                <c:pt idx="20">
                  <c:v>659.06273814402198</c:v>
                </c:pt>
                <c:pt idx="21">
                  <c:v>623.15023269461346</c:v>
                </c:pt>
                <c:pt idx="22">
                  <c:v>641.38416975008283</c:v>
                </c:pt>
                <c:pt idx="23">
                  <c:v>579.65851414807173</c:v>
                </c:pt>
                <c:pt idx="24">
                  <c:v>414.57572294954463</c:v>
                </c:pt>
                <c:pt idx="25">
                  <c:v>451.8</c:v>
                </c:pt>
                <c:pt idx="26">
                  <c:v>480.3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Federal ARRA Spending</c:v>
                </c:pt>
              </c:strCache>
            </c:strRef>
          </c:tx>
          <c:invertIfNegative val="0"/>
          <c:cat>
            <c:numRef>
              <c:f>Sheet1!$A$2:$A$28</c:f>
              <c:numCache>
                <c:formatCode>General</c:formatCode>
                <c:ptCount val="27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</c:numCache>
            </c:numRef>
          </c:cat>
          <c:val>
            <c:numRef>
              <c:f>Sheet1!$J$2:$J$28</c:f>
              <c:numCache>
                <c:formatCode>0.0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110.25466016882777</c:v>
                </c:pt>
                <c:pt idx="22">
                  <c:v>193.31860891058835</c:v>
                </c:pt>
                <c:pt idx="23">
                  <c:v>64.119689577120155</c:v>
                </c:pt>
                <c:pt idx="24">
                  <c:v>2.6406097003155709</c:v>
                </c:pt>
                <c:pt idx="25">
                  <c:v>4.7000000000000002E-3</c:v>
                </c:pt>
                <c:pt idx="26">
                  <c:v>0</c:v>
                </c:pt>
              </c:numCache>
            </c:numRef>
          </c:val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Federal Homelessness Spending</c:v>
                </c:pt>
              </c:strCache>
            </c:strRef>
          </c:tx>
          <c:invertIfNegative val="0"/>
          <c:cat>
            <c:numRef>
              <c:f>Sheet1!$A$2:$A$28</c:f>
              <c:numCache>
                <c:formatCode>General</c:formatCode>
                <c:ptCount val="27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</c:numCache>
            </c:numRef>
          </c:cat>
          <c:val>
            <c:numRef>
              <c:f>Sheet1!$K$2:$K$28</c:f>
              <c:numCache>
                <c:formatCode>0.0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13.334634415698934</c:v>
                </c:pt>
                <c:pt idx="22">
                  <c:v>13.072121438154134</c:v>
                </c:pt>
                <c:pt idx="23">
                  <c:v>12.803287451792109</c:v>
                </c:pt>
                <c:pt idx="24">
                  <c:v>16.148343936545224</c:v>
                </c:pt>
                <c:pt idx="25">
                  <c:v>12.2</c:v>
                </c:pt>
                <c:pt idx="26">
                  <c:v>14.8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21590528"/>
        <c:axId val="121592448"/>
      </c:barChart>
      <c:catAx>
        <c:axId val="121590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Fiscal Year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21592448"/>
        <c:crosses val="autoZero"/>
        <c:auto val="1"/>
        <c:lblAlgn val="ctr"/>
        <c:lblOffset val="100"/>
        <c:noMultiLvlLbl val="0"/>
      </c:catAx>
      <c:valAx>
        <c:axId val="1215924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Millions</a:t>
                </a:r>
              </a:p>
            </c:rich>
          </c:tx>
          <c:layout>
            <c:manualLayout>
              <c:xMode val="edge"/>
              <c:yMode val="edge"/>
              <c:x val="0"/>
              <c:y val="0.40936929041113673"/>
            </c:manualLayout>
          </c:layout>
          <c:overlay val="0"/>
        </c:title>
        <c:numFmt formatCode="&quot;$&quot;#,##0" sourceLinked="0"/>
        <c:majorTickMark val="none"/>
        <c:minorTickMark val="none"/>
        <c:tickLblPos val="nextTo"/>
        <c:spPr>
          <a:ln w="9525">
            <a:noFill/>
          </a:ln>
        </c:spPr>
        <c:crossAx val="121590528"/>
        <c:crosses val="autoZero"/>
        <c:crossBetween val="between"/>
      </c:valAx>
    </c:plotArea>
    <c:legend>
      <c:legendPos val="b"/>
      <c:overlay val="1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City of Boston Population 1790-2013</a:t>
            </a:r>
          </a:p>
        </c:rich>
      </c:tx>
      <c:layout>
        <c:manualLayout>
          <c:xMode val="edge"/>
          <c:yMode val="edge"/>
          <c:x val="6.6583424494901802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6641607817622059E-2"/>
          <c:y val="8.4886760698485386E-2"/>
          <c:w val="0.91869711840167645"/>
          <c:h val="0.868199029575324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dLbl>
              <c:idx val="8"/>
              <c:layout>
                <c:manualLayout>
                  <c:x val="-1.9059655914911971E-2"/>
                  <c:y val="-2.2245467346695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6127401158771665E-2"/>
                  <c:y val="-1.6178521706687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-2.1991910671052273E-2"/>
                  <c:y val="-9.310256815351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Sheet1!$A$5:$A$28</c:f>
              <c:strCache>
                <c:ptCount val="24"/>
                <c:pt idx="0">
                  <c:v>1790</c:v>
                </c:pt>
                <c:pt idx="1">
                  <c:v>1800</c:v>
                </c:pt>
                <c:pt idx="2">
                  <c:v>1810</c:v>
                </c:pt>
                <c:pt idx="3">
                  <c:v>1820</c:v>
                </c:pt>
                <c:pt idx="4">
                  <c:v>1830</c:v>
                </c:pt>
                <c:pt idx="5">
                  <c:v>1840</c:v>
                </c:pt>
                <c:pt idx="6">
                  <c:v>1850</c:v>
                </c:pt>
                <c:pt idx="7">
                  <c:v>1860</c:v>
                </c:pt>
                <c:pt idx="8">
                  <c:v>1870</c:v>
                </c:pt>
                <c:pt idx="9">
                  <c:v>1880</c:v>
                </c:pt>
                <c:pt idx="10">
                  <c:v>1890</c:v>
                </c:pt>
                <c:pt idx="11">
                  <c:v>1900</c:v>
                </c:pt>
                <c:pt idx="12">
                  <c:v>1910</c:v>
                </c:pt>
                <c:pt idx="13">
                  <c:v>1920</c:v>
                </c:pt>
                <c:pt idx="14">
                  <c:v>1930</c:v>
                </c:pt>
                <c:pt idx="15">
                  <c:v>1940</c:v>
                </c:pt>
                <c:pt idx="16">
                  <c:v>1950</c:v>
                </c:pt>
                <c:pt idx="17">
                  <c:v>1960</c:v>
                </c:pt>
                <c:pt idx="18">
                  <c:v>1970</c:v>
                </c:pt>
                <c:pt idx="19">
                  <c:v>1980</c:v>
                </c:pt>
                <c:pt idx="20">
                  <c:v>1990</c:v>
                </c:pt>
                <c:pt idx="21">
                  <c:v>2000</c:v>
                </c:pt>
                <c:pt idx="22">
                  <c:v>2010</c:v>
                </c:pt>
                <c:pt idx="23">
                  <c:v>2013</c:v>
                </c:pt>
              </c:strCache>
            </c:strRef>
          </c:cat>
          <c:val>
            <c:numRef>
              <c:f>Sheet1!$B$5:$B$28</c:f>
              <c:numCache>
                <c:formatCode>#,##0</c:formatCode>
                <c:ptCount val="24"/>
                <c:pt idx="0">
                  <c:v>18320</c:v>
                </c:pt>
                <c:pt idx="1">
                  <c:v>24937</c:v>
                </c:pt>
                <c:pt idx="2">
                  <c:v>33787</c:v>
                </c:pt>
                <c:pt idx="3">
                  <c:v>43298</c:v>
                </c:pt>
                <c:pt idx="4">
                  <c:v>61392</c:v>
                </c:pt>
                <c:pt idx="5">
                  <c:v>93383</c:v>
                </c:pt>
                <c:pt idx="6">
                  <c:v>136881</c:v>
                </c:pt>
                <c:pt idx="7">
                  <c:v>177840</c:v>
                </c:pt>
                <c:pt idx="8">
                  <c:v>250526</c:v>
                </c:pt>
                <c:pt idx="9">
                  <c:v>362839</c:v>
                </c:pt>
                <c:pt idx="10">
                  <c:v>448477</c:v>
                </c:pt>
                <c:pt idx="11">
                  <c:v>560892</c:v>
                </c:pt>
                <c:pt idx="12">
                  <c:v>670585</c:v>
                </c:pt>
                <c:pt idx="13">
                  <c:v>748060</c:v>
                </c:pt>
                <c:pt idx="14">
                  <c:v>781188</c:v>
                </c:pt>
                <c:pt idx="15">
                  <c:v>770816</c:v>
                </c:pt>
                <c:pt idx="16">
                  <c:v>801444</c:v>
                </c:pt>
                <c:pt idx="17">
                  <c:v>697197</c:v>
                </c:pt>
                <c:pt idx="18">
                  <c:v>641071</c:v>
                </c:pt>
                <c:pt idx="19">
                  <c:v>562994</c:v>
                </c:pt>
                <c:pt idx="20">
                  <c:v>574283</c:v>
                </c:pt>
                <c:pt idx="21">
                  <c:v>589141</c:v>
                </c:pt>
                <c:pt idx="22">
                  <c:v>617594</c:v>
                </c:pt>
                <c:pt idx="23">
                  <c:v>645966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884608"/>
        <c:axId val="99549952"/>
      </c:barChart>
      <c:catAx>
        <c:axId val="9888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549952"/>
        <c:crosses val="autoZero"/>
        <c:auto val="1"/>
        <c:lblAlgn val="ctr"/>
        <c:lblOffset val="100"/>
        <c:noMultiLvlLbl val="0"/>
      </c:catAx>
      <c:valAx>
        <c:axId val="99549952"/>
        <c:scaling>
          <c:orientation val="minMax"/>
          <c:max val="8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8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Percentage</a:t>
            </a:r>
            <a:r>
              <a:rPr lang="en-US" baseline="0"/>
              <a:t> Change in Population for Greater Boston Municipalities 1950-1980</a:t>
            </a:r>
          </a:p>
          <a:p>
            <a:pPr>
              <a:defRPr/>
            </a:pP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7537838283657071E-2"/>
          <c:y val="0.1715468190086934"/>
          <c:w val="0.92781247945295553"/>
          <c:h val="0.7757902059530884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Sheet1!$E$2</c:f>
              <c:strCache>
                <c:ptCount val="1"/>
                <c:pt idx="0">
                  <c:v>% Chg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206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Sheet1!$A$3:$A$11</c:f>
              <c:strCache>
                <c:ptCount val="9"/>
                <c:pt idx="0">
                  <c:v>Chelsea</c:v>
                </c:pt>
                <c:pt idx="1">
                  <c:v>Boston</c:v>
                </c:pt>
                <c:pt idx="2">
                  <c:v>Somerville</c:v>
                </c:pt>
                <c:pt idx="3">
                  <c:v>Cambridge</c:v>
                </c:pt>
                <c:pt idx="4">
                  <c:v>Newton</c:v>
                </c:pt>
                <c:pt idx="5">
                  <c:v>Braintree</c:v>
                </c:pt>
                <c:pt idx="6">
                  <c:v>Lexington</c:v>
                </c:pt>
                <c:pt idx="7">
                  <c:v>Andover</c:v>
                </c:pt>
                <c:pt idx="8">
                  <c:v>Sharon</c:v>
                </c:pt>
              </c:strCache>
            </c:strRef>
          </c:cat>
          <c:val>
            <c:numRef>
              <c:f>Sheet1!$E$3:$E$11</c:f>
              <c:numCache>
                <c:formatCode>0.0%</c:formatCode>
                <c:ptCount val="9"/>
                <c:pt idx="0">
                  <c:v>-0.34644839638157893</c:v>
                </c:pt>
                <c:pt idx="1">
                  <c:v>-0.29752546653290812</c:v>
                </c:pt>
                <c:pt idx="2">
                  <c:v>-0.24276500582322832</c:v>
                </c:pt>
                <c:pt idx="3">
                  <c:v>-0.21051846943846281</c:v>
                </c:pt>
                <c:pt idx="4">
                  <c:v>1.9855111349610946E-2</c:v>
                </c:pt>
                <c:pt idx="5">
                  <c:v>0.56888735374120292</c:v>
                </c:pt>
                <c:pt idx="6">
                  <c:v>0.70054802422843954</c:v>
                </c:pt>
                <c:pt idx="7">
                  <c:v>1.1202862426630216</c:v>
                </c:pt>
                <c:pt idx="8">
                  <c:v>1.8060656075923252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643776"/>
        <c:axId val="99645312"/>
      </c:barChart>
      <c:catAx>
        <c:axId val="99643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99645312"/>
        <c:crosses val="autoZero"/>
        <c:auto val="1"/>
        <c:lblAlgn val="ctr"/>
        <c:lblOffset val="100"/>
        <c:noMultiLvlLbl val="0"/>
      </c:catAx>
      <c:valAx>
        <c:axId val="99645312"/>
        <c:scaling>
          <c:orientation val="minMax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996437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City of Boston Population </a:t>
            </a:r>
          </a:p>
        </c:rich>
      </c:tx>
      <c:layout>
        <c:manualLayout>
          <c:xMode val="edge"/>
          <c:yMode val="edge"/>
          <c:x val="0.3927529892096821"/>
          <c:y val="6.687785990848292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388870662000583"/>
          <c:y val="0.17432685618627131"/>
          <c:w val="0.63407425634295711"/>
          <c:h val="0.684786741942368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206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PowerPoint]Sheet1'!$A$3:$A$11</c:f>
              <c:strCache>
                <c:ptCount val="9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2011</c:v>
                </c:pt>
                <c:pt idx="8">
                  <c:v>2013</c:v>
                </c:pt>
              </c:strCache>
            </c:strRef>
          </c:cat>
          <c:val>
            <c:numRef>
              <c:f>'[Chart in Microsoft PowerPoint]Sheet1'!$B$3:$B$11</c:f>
              <c:numCache>
                <c:formatCode>#,##0</c:formatCode>
                <c:ptCount val="9"/>
                <c:pt idx="0">
                  <c:v>801444</c:v>
                </c:pt>
                <c:pt idx="1">
                  <c:v>697197</c:v>
                </c:pt>
                <c:pt idx="2">
                  <c:v>641071</c:v>
                </c:pt>
                <c:pt idx="3">
                  <c:v>562994</c:v>
                </c:pt>
                <c:pt idx="4">
                  <c:v>574283</c:v>
                </c:pt>
                <c:pt idx="5">
                  <c:v>589141</c:v>
                </c:pt>
                <c:pt idx="6">
                  <c:v>617594</c:v>
                </c:pt>
                <c:pt idx="7">
                  <c:v>625087</c:v>
                </c:pt>
                <c:pt idx="8">
                  <c:v>636479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823616"/>
        <c:axId val="99825152"/>
      </c:barChart>
      <c:catAx>
        <c:axId val="99823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9825152"/>
        <c:crosses val="autoZero"/>
        <c:auto val="1"/>
        <c:lblAlgn val="ctr"/>
        <c:lblOffset val="100"/>
        <c:noMultiLvlLbl val="0"/>
      </c:catAx>
      <c:valAx>
        <c:axId val="99825152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99823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Net </a:t>
            </a:r>
            <a:r>
              <a:rPr lang="en-US" sz="1800" b="1" dirty="0"/>
              <a:t>Domestic Migration Greater Boston and Massachusetts 2001-2013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'Fig 2.11 Data'!$B$4</c:f>
              <c:strCache>
                <c:ptCount val="1"/>
                <c:pt idx="0">
                  <c:v>Essex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'Fig 2.11 Data'!$A$5:$A$17</c:f>
              <c:strCach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strCache>
            </c:strRef>
          </c:cat>
          <c:val>
            <c:numRef>
              <c:f>'Fig 2.11 Data'!$B$5:$B$17</c:f>
              <c:numCache>
                <c:formatCode>#,##0</c:formatCode>
                <c:ptCount val="13"/>
                <c:pt idx="0">
                  <c:v>1488.3736172804274</c:v>
                </c:pt>
                <c:pt idx="1">
                  <c:v>-2789.9307135512668</c:v>
                </c:pt>
                <c:pt idx="2">
                  <c:v>-7009.5737875551613</c:v>
                </c:pt>
                <c:pt idx="3">
                  <c:v>-7964.9897697379101</c:v>
                </c:pt>
                <c:pt idx="4">
                  <c:v>-6922.6507887704329</c:v>
                </c:pt>
                <c:pt idx="5">
                  <c:v>-5300.5742175504583</c:v>
                </c:pt>
                <c:pt idx="6">
                  <c:v>-5591.3168853950547</c:v>
                </c:pt>
                <c:pt idx="7">
                  <c:v>-2270.3294286020773</c:v>
                </c:pt>
                <c:pt idx="8">
                  <c:v>200.65124120972499</c:v>
                </c:pt>
                <c:pt idx="9">
                  <c:v>1118.8173269119836</c:v>
                </c:pt>
                <c:pt idx="10">
                  <c:v>573.89917217374636</c:v>
                </c:pt>
                <c:pt idx="11">
                  <c:v>-722.2508829715465</c:v>
                </c:pt>
                <c:pt idx="12">
                  <c:v>819.61838567962764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'Fig 2.11 Data'!$C$4</c:f>
              <c:strCache>
                <c:ptCount val="1"/>
                <c:pt idx="0">
                  <c:v>Middlesex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'Fig 2.11 Data'!$A$5:$A$17</c:f>
              <c:strCach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strCache>
            </c:strRef>
          </c:cat>
          <c:val>
            <c:numRef>
              <c:f>'Fig 2.11 Data'!$C$5:$C$17</c:f>
              <c:numCache>
                <c:formatCode>#,##0</c:formatCode>
                <c:ptCount val="13"/>
                <c:pt idx="0">
                  <c:v>-6973.268235042231</c:v>
                </c:pt>
                <c:pt idx="1">
                  <c:v>-12907.23830591309</c:v>
                </c:pt>
                <c:pt idx="2">
                  <c:v>-12647.072413033966</c:v>
                </c:pt>
                <c:pt idx="3">
                  <c:v>-12749.995220629404</c:v>
                </c:pt>
                <c:pt idx="4">
                  <c:v>-13372.071903501756</c:v>
                </c:pt>
                <c:pt idx="5">
                  <c:v>-10076.918043156993</c:v>
                </c:pt>
                <c:pt idx="6">
                  <c:v>-5477.7469499448907</c:v>
                </c:pt>
                <c:pt idx="7">
                  <c:v>-897.82108065010073</c:v>
                </c:pt>
                <c:pt idx="8">
                  <c:v>2763.4441324486411</c:v>
                </c:pt>
                <c:pt idx="9">
                  <c:v>-165.28947564071248</c:v>
                </c:pt>
                <c:pt idx="10">
                  <c:v>-9.8586920801840279</c:v>
                </c:pt>
                <c:pt idx="11">
                  <c:v>-42.936631387067884</c:v>
                </c:pt>
                <c:pt idx="12">
                  <c:v>-97.887560680627672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 2.11 Data'!$D$4</c:f>
              <c:strCache>
                <c:ptCount val="1"/>
                <c:pt idx="0">
                  <c:v>Norfolk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'Fig 2.11 Data'!$A$5:$A$17</c:f>
              <c:strCach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strCache>
            </c:strRef>
          </c:cat>
          <c:val>
            <c:numRef>
              <c:f>'Fig 2.11 Data'!$D$5:$D$17</c:f>
              <c:numCache>
                <c:formatCode>#,##0</c:formatCode>
                <c:ptCount val="13"/>
                <c:pt idx="0">
                  <c:v>-2281.3094808223118</c:v>
                </c:pt>
                <c:pt idx="1">
                  <c:v>-4565.3379618241188</c:v>
                </c:pt>
                <c:pt idx="2">
                  <c:v>-7580.2613661892838</c:v>
                </c:pt>
                <c:pt idx="3">
                  <c:v>-7053.0601254251342</c:v>
                </c:pt>
                <c:pt idx="4">
                  <c:v>-7414.3774049679078</c:v>
                </c:pt>
                <c:pt idx="5">
                  <c:v>-3964.8539220133393</c:v>
                </c:pt>
                <c:pt idx="6">
                  <c:v>-2905.7472106811788</c:v>
                </c:pt>
                <c:pt idx="7">
                  <c:v>1006.1993396059155</c:v>
                </c:pt>
                <c:pt idx="8">
                  <c:v>1883.5274642317383</c:v>
                </c:pt>
                <c:pt idx="9">
                  <c:v>1302.2594796611152</c:v>
                </c:pt>
                <c:pt idx="10">
                  <c:v>1435.9037929701221</c:v>
                </c:pt>
                <c:pt idx="11">
                  <c:v>228.71284515847162</c:v>
                </c:pt>
                <c:pt idx="12">
                  <c:v>1862.4546017603902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'Fig 2.11 Data'!$E$4</c:f>
              <c:strCache>
                <c:ptCount val="1"/>
                <c:pt idx="0">
                  <c:v>Plymouth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'Fig 2.11 Data'!$A$5:$A$17</c:f>
              <c:strCach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strCache>
            </c:strRef>
          </c:cat>
          <c:val>
            <c:numRef>
              <c:f>'Fig 2.11 Data'!$E$5:$E$17</c:f>
              <c:numCache>
                <c:formatCode>#,##0</c:formatCode>
                <c:ptCount val="13"/>
                <c:pt idx="0">
                  <c:v>4712.2679588724759</c:v>
                </c:pt>
                <c:pt idx="1">
                  <c:v>4424.6417876873611</c:v>
                </c:pt>
                <c:pt idx="2">
                  <c:v>-246.14324306029894</c:v>
                </c:pt>
                <c:pt idx="3">
                  <c:v>-1451.1214600890648</c:v>
                </c:pt>
                <c:pt idx="4">
                  <c:v>-1066.1868487375332</c:v>
                </c:pt>
                <c:pt idx="5">
                  <c:v>-2337.8165117913877</c:v>
                </c:pt>
                <c:pt idx="6">
                  <c:v>-2274.312708818622</c:v>
                </c:pt>
                <c:pt idx="7">
                  <c:v>-1075.0590367958771</c:v>
                </c:pt>
                <c:pt idx="8">
                  <c:v>2610.646461079094</c:v>
                </c:pt>
                <c:pt idx="9">
                  <c:v>742.16890796298844</c:v>
                </c:pt>
                <c:pt idx="10">
                  <c:v>467.8348482749343</c:v>
                </c:pt>
                <c:pt idx="11">
                  <c:v>-3192.2599233937876</c:v>
                </c:pt>
                <c:pt idx="12">
                  <c:v>2641.881593496907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'Fig 2.11 Data'!$F$4</c:f>
              <c:strCache>
                <c:ptCount val="1"/>
                <c:pt idx="0">
                  <c:v>Suffolk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'Fig 2.11 Data'!$A$5:$A$17</c:f>
              <c:strCach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strCache>
            </c:strRef>
          </c:cat>
          <c:val>
            <c:numRef>
              <c:f>'Fig 2.11 Data'!$F$5:$F$17</c:f>
              <c:numCache>
                <c:formatCode>#,##0</c:formatCode>
                <c:ptCount val="13"/>
                <c:pt idx="0">
                  <c:v>-15231.291044237569</c:v>
                </c:pt>
                <c:pt idx="1">
                  <c:v>-23778.422588992908</c:v>
                </c:pt>
                <c:pt idx="2">
                  <c:v>-31269.051938798744</c:v>
                </c:pt>
                <c:pt idx="3">
                  <c:v>-34489.851686580922</c:v>
                </c:pt>
                <c:pt idx="4">
                  <c:v>-32617.797527000675</c:v>
                </c:pt>
                <c:pt idx="5">
                  <c:v>-24042.698622765813</c:v>
                </c:pt>
                <c:pt idx="6">
                  <c:v>-11431.191965769534</c:v>
                </c:pt>
                <c:pt idx="7">
                  <c:v>-7331.9466509436543</c:v>
                </c:pt>
                <c:pt idx="8">
                  <c:v>-42.463971973778492</c:v>
                </c:pt>
                <c:pt idx="9">
                  <c:v>173.75954988002314</c:v>
                </c:pt>
                <c:pt idx="10">
                  <c:v>-1430.1114589719784</c:v>
                </c:pt>
                <c:pt idx="11">
                  <c:v>-1609.8354107493039</c:v>
                </c:pt>
                <c:pt idx="12">
                  <c:v>-2783.5759752112167</c:v>
                </c:pt>
              </c:numCache>
            </c:numRef>
          </c:val>
          <c:smooth val="0"/>
        </c:ser>
        <c:ser>
          <c:idx val="5"/>
          <c:order val="5"/>
          <c:tx>
            <c:v>Massachusetts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Lit>
              <c:formatCode>General</c:formatCode>
              <c:ptCount val="1"/>
              <c:pt idx="0">
                <c:v>1</c:v>
              </c:pt>
            </c:numLit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023744"/>
        <c:axId val="101025280"/>
      </c:lineChart>
      <c:catAx>
        <c:axId val="10102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25280"/>
        <c:crosses val="autoZero"/>
        <c:auto val="1"/>
        <c:lblAlgn val="ctr"/>
        <c:lblOffset val="100"/>
        <c:noMultiLvlLbl val="0"/>
      </c:catAx>
      <c:valAx>
        <c:axId val="101025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23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Percent Change in Population by Greater Boston County </a:t>
            </a:r>
          </a:p>
          <a:p>
            <a:pPr>
              <a:defRPr/>
            </a:pPr>
            <a:r>
              <a:rPr lang="en-US"/>
              <a:t>Age 20-34 </a:t>
            </a:r>
          </a:p>
          <a:p>
            <a:pPr>
              <a:defRPr/>
            </a:pPr>
            <a:r>
              <a:rPr lang="en-US"/>
              <a:t>2000-2010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AA1924">
                <a:lumMod val="40000"/>
                <a:lumOff val="60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Sheet1!$Q$13:$Q$17</c:f>
              <c:strCache>
                <c:ptCount val="5"/>
                <c:pt idx="0">
                  <c:v>Suffolk</c:v>
                </c:pt>
                <c:pt idx="1">
                  <c:v>Essex</c:v>
                </c:pt>
                <c:pt idx="2">
                  <c:v>Middlesex</c:v>
                </c:pt>
                <c:pt idx="3">
                  <c:v>Norfolk</c:v>
                </c:pt>
                <c:pt idx="4">
                  <c:v>Plymouth</c:v>
                </c:pt>
              </c:strCache>
            </c:strRef>
          </c:cat>
          <c:val>
            <c:numRef>
              <c:f>Sheet1!$R$13:$R$17</c:f>
              <c:numCache>
                <c:formatCode>0.0%</c:formatCode>
                <c:ptCount val="5"/>
                <c:pt idx="0">
                  <c:v>0.10199999999999999</c:v>
                </c:pt>
                <c:pt idx="1">
                  <c:v>-1.9E-2</c:v>
                </c:pt>
                <c:pt idx="2">
                  <c:v>-0.03</c:v>
                </c:pt>
                <c:pt idx="3">
                  <c:v>-5.0999999999999997E-2</c:v>
                </c:pt>
                <c:pt idx="4">
                  <c:v>-8.8999999999999996E-2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162368"/>
        <c:axId val="99172352"/>
      </c:barChart>
      <c:catAx>
        <c:axId val="991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99172352"/>
        <c:crosses val="autoZero"/>
        <c:auto val="1"/>
        <c:lblAlgn val="ctr"/>
        <c:lblOffset val="100"/>
        <c:noMultiLvlLbl val="0"/>
      </c:catAx>
      <c:valAx>
        <c:axId val="99172352"/>
        <c:scaling>
          <c:orientation val="minMax"/>
        </c:scaling>
        <c:delete val="0"/>
        <c:axPos val="l"/>
        <c:majorGridlines/>
        <c:numFmt formatCode="0.0%" sourceLinked="1"/>
        <c:majorTickMark val="none"/>
        <c:minorTickMark val="none"/>
        <c:tickLblPos val="nextTo"/>
        <c:crossAx val="991623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/>
              <a:t>One Year Net Migration Rates by Age Group as Percent of Population Suffolk County</a:t>
            </a:r>
          </a:p>
          <a:p>
            <a:pPr>
              <a:defRPr/>
            </a:pPr>
            <a:r>
              <a:rPr lang="en-US" sz="1400"/>
              <a:t> 2007-2012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Sheet1!$B$10:$F$10</c:f>
              <c:strCache>
                <c:ptCount val="5"/>
                <c:pt idx="0">
                  <c:v>0-17</c:v>
                </c:pt>
                <c:pt idx="1">
                  <c:v>18-24</c:v>
                </c:pt>
                <c:pt idx="2">
                  <c:v>25-34</c:v>
                </c:pt>
                <c:pt idx="3">
                  <c:v>35-54</c:v>
                </c:pt>
                <c:pt idx="4">
                  <c:v>55+</c:v>
                </c:pt>
              </c:strCache>
            </c:strRef>
          </c:cat>
          <c:val>
            <c:numRef>
              <c:f>Sheet1!$B$11:$F$11</c:f>
              <c:numCache>
                <c:formatCode>0.0%</c:formatCode>
                <c:ptCount val="5"/>
                <c:pt idx="0">
                  <c:v>-2.1000000000000001E-2</c:v>
                </c:pt>
                <c:pt idx="1">
                  <c:v>0.13950000000000001</c:v>
                </c:pt>
                <c:pt idx="2">
                  <c:v>-3.2000000000000001E-2</c:v>
                </c:pt>
                <c:pt idx="3">
                  <c:v>-1.72E-2</c:v>
                </c:pt>
                <c:pt idx="4">
                  <c:v>-8.6999999999999994E-3</c:v>
                </c:pt>
              </c:numCache>
            </c:numRef>
          </c:val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0"/>
                  <c:y val="-3.2280699747711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8157893608087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Sheet1!$B$10:$F$10</c:f>
              <c:strCache>
                <c:ptCount val="5"/>
                <c:pt idx="0">
                  <c:v>0-17</c:v>
                </c:pt>
                <c:pt idx="1">
                  <c:v>18-24</c:v>
                </c:pt>
                <c:pt idx="2">
                  <c:v>25-34</c:v>
                </c:pt>
                <c:pt idx="3">
                  <c:v>35-54</c:v>
                </c:pt>
                <c:pt idx="4">
                  <c:v>55+</c:v>
                </c:pt>
              </c:strCache>
            </c:strRef>
          </c:cat>
          <c:val>
            <c:numRef>
              <c:f>Sheet1!$B$12:$F$12</c:f>
              <c:numCache>
                <c:formatCode>0.0%</c:formatCode>
                <c:ptCount val="5"/>
                <c:pt idx="0">
                  <c:v>-1.18E-2</c:v>
                </c:pt>
                <c:pt idx="1">
                  <c:v>0.1459</c:v>
                </c:pt>
                <c:pt idx="2">
                  <c:v>-1E-3</c:v>
                </c:pt>
                <c:pt idx="3">
                  <c:v>-4.7999999999999996E-3</c:v>
                </c:pt>
                <c:pt idx="4">
                  <c:v>-9.1000000000000004E-3</c:v>
                </c:pt>
              </c:numCache>
            </c:numRef>
          </c:val>
        </c:ser>
        <c:ser>
          <c:idx val="2"/>
          <c:order val="2"/>
          <c:tx>
            <c:strRef>
              <c:f>Sheet1!$A$13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Sheet1!$B$10:$F$10</c:f>
              <c:strCache>
                <c:ptCount val="5"/>
                <c:pt idx="0">
                  <c:v>0-17</c:v>
                </c:pt>
                <c:pt idx="1">
                  <c:v>18-24</c:v>
                </c:pt>
                <c:pt idx="2">
                  <c:v>25-34</c:v>
                </c:pt>
                <c:pt idx="3">
                  <c:v>35-54</c:v>
                </c:pt>
                <c:pt idx="4">
                  <c:v>55+</c:v>
                </c:pt>
              </c:strCache>
            </c:strRef>
          </c:cat>
          <c:val>
            <c:numRef>
              <c:f>Sheet1!$B$13:$F$13</c:f>
              <c:numCache>
                <c:formatCode>0.0%</c:formatCode>
                <c:ptCount val="5"/>
                <c:pt idx="0">
                  <c:v>-1.9099999999999999E-2</c:v>
                </c:pt>
                <c:pt idx="1">
                  <c:v>0.17979999999999999</c:v>
                </c:pt>
                <c:pt idx="2">
                  <c:v>-1.78E-2</c:v>
                </c:pt>
                <c:pt idx="3">
                  <c:v>-1.0500000000000001E-2</c:v>
                </c:pt>
                <c:pt idx="4">
                  <c:v>9.1000000000000004E-3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9242752"/>
        <c:axId val="99244288"/>
      </c:barChart>
      <c:catAx>
        <c:axId val="99242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99244288"/>
        <c:crosses val="autoZero"/>
        <c:auto val="1"/>
        <c:lblAlgn val="ctr"/>
        <c:lblOffset val="100"/>
        <c:noMultiLvlLbl val="0"/>
      </c:catAx>
      <c:valAx>
        <c:axId val="99244288"/>
        <c:scaling>
          <c:orientation val="minMax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9924275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Existing</a:t>
            </a:r>
            <a:r>
              <a:rPr lang="en-US" baseline="0" dirty="0" smtClean="0"/>
              <a:t> </a:t>
            </a:r>
            <a:r>
              <a:rPr lang="en-US" dirty="0" smtClean="0"/>
              <a:t>2-4 </a:t>
            </a:r>
            <a:r>
              <a:rPr lang="en-US" dirty="0"/>
              <a:t>Unit Housing as Percent of Total Housing Stock </a:t>
            </a:r>
          </a:p>
          <a:p>
            <a:pPr>
              <a:defRPr/>
            </a:pPr>
            <a:r>
              <a:rPr lang="en-US" dirty="0"/>
              <a:t>Boston Area Communities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Sheet1!$C$2</c:f>
              <c:strCache>
                <c:ptCount val="1"/>
                <c:pt idx="0">
                  <c:v>% of Total Housing Stock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Sheet1!$A$3:$A$7</c:f>
              <c:strCache>
                <c:ptCount val="5"/>
                <c:pt idx="0">
                  <c:v>Boston</c:v>
                </c:pt>
                <c:pt idx="1">
                  <c:v>Cambridge</c:v>
                </c:pt>
                <c:pt idx="2">
                  <c:v>Somerville</c:v>
                </c:pt>
                <c:pt idx="3">
                  <c:v>Waltham</c:v>
                </c:pt>
                <c:pt idx="4">
                  <c:v>Watertown</c:v>
                </c:pt>
              </c:strCache>
            </c:strRef>
          </c:cat>
          <c:val>
            <c:numRef>
              <c:f>Sheet1!$C$3:$C$7</c:f>
              <c:numCache>
                <c:formatCode>0.0%</c:formatCode>
                <c:ptCount val="5"/>
                <c:pt idx="0">
                  <c:v>0.38900000000000001</c:v>
                </c:pt>
                <c:pt idx="1">
                  <c:v>0.34699999999999998</c:v>
                </c:pt>
                <c:pt idx="2">
                  <c:v>0.59</c:v>
                </c:pt>
                <c:pt idx="3">
                  <c:v>0.25900000000000001</c:v>
                </c:pt>
                <c:pt idx="4">
                  <c:v>0.48799999999999999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640064"/>
        <c:axId val="101641600"/>
      </c:barChart>
      <c:catAx>
        <c:axId val="101640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01641600"/>
        <c:crosses val="autoZero"/>
        <c:auto val="1"/>
        <c:lblAlgn val="ctr"/>
        <c:lblOffset val="100"/>
        <c:noMultiLvlLbl val="0"/>
      </c:catAx>
      <c:valAx>
        <c:axId val="101641600"/>
        <c:scaling>
          <c:orientation val="minMax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16400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3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0.35955</cdr:x>
      <cdr:y>0.12122</cdr:y>
    </cdr:from>
    <cdr:to>
      <cdr:x>0.60783</cdr:x>
      <cdr:y>0.97258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114551" y="720451"/>
          <a:ext cx="2150680" cy="506011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0.5103</cdr:x>
      <cdr:y>0.07445</cdr:y>
    </cdr:from>
    <cdr:to>
      <cdr:x>0.63</cdr:x>
      <cdr:y>0.12615</cdr:y>
    </cdr:to>
    <cdr:sp macro="" textlink="">
      <cdr:nvSpPr>
        <cdr:cNvPr id="4" name="Oval 3"/>
        <cdr:cNvSpPr/>
      </cdr:nvSpPr>
      <cdr:spPr>
        <a:xfrm xmlns:a="http://schemas.openxmlformats.org/drawingml/2006/main">
          <a:off x="4420321" y="442510"/>
          <a:ext cx="1036935" cy="30724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0.09758</cdr:x>
      <cdr:y>0.62986</cdr:y>
    </cdr:from>
    <cdr:to>
      <cdr:x>0.31866</cdr:x>
      <cdr:y>0.80488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845280" y="3743608"/>
          <a:ext cx="1915008" cy="1040204"/>
        </a:xfrm>
        <a:prstGeom xmlns:a="http://schemas.openxmlformats.org/drawingml/2006/main" prst="rect">
          <a:avLst/>
        </a:prstGeom>
      </cdr:spPr>
    </cdr:pic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0.06551</cdr:x>
      <cdr:y>0.62032</cdr:y>
    </cdr:from>
    <cdr:to>
      <cdr:x>0.12314</cdr:x>
      <cdr:y>0.66614</cdr:y>
    </cdr:to>
    <cdr:sp macro="" textlink="">
      <cdr:nvSpPr>
        <cdr:cNvPr id="2" name="Oval 1"/>
        <cdr:cNvSpPr/>
      </cdr:nvSpPr>
      <cdr:spPr>
        <a:xfrm xmlns:a="http://schemas.openxmlformats.org/drawingml/2006/main">
          <a:off x="567448" y="3639231"/>
          <a:ext cx="499265" cy="26883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0.49113</cdr:x>
      <cdr:y>0.43702</cdr:y>
    </cdr:from>
    <cdr:to>
      <cdr:x>0.54877</cdr:x>
      <cdr:y>0.48285</cdr:y>
    </cdr:to>
    <cdr:sp macro="" textlink="">
      <cdr:nvSpPr>
        <cdr:cNvPr id="3" name="Oval 2"/>
        <cdr:cNvSpPr/>
      </cdr:nvSpPr>
      <cdr:spPr>
        <a:xfrm xmlns:a="http://schemas.openxmlformats.org/drawingml/2006/main">
          <a:off x="4254328" y="2563891"/>
          <a:ext cx="499265" cy="26883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0.92562</cdr:x>
      <cdr:y>0.221</cdr:y>
    </cdr:from>
    <cdr:to>
      <cdr:x>0.98326</cdr:x>
      <cdr:y>0.26682</cdr:y>
    </cdr:to>
    <cdr:sp macro="" textlink="">
      <cdr:nvSpPr>
        <cdr:cNvPr id="4" name="Oval 3"/>
        <cdr:cNvSpPr/>
      </cdr:nvSpPr>
      <cdr:spPr>
        <a:xfrm xmlns:a="http://schemas.openxmlformats.org/drawingml/2006/main">
          <a:off x="8018018" y="1296526"/>
          <a:ext cx="499265" cy="26883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0.5798</cdr:x>
      <cdr:y>0.14338</cdr:y>
    </cdr:from>
    <cdr:to>
      <cdr:x>0.96453</cdr:x>
      <cdr:y>0.30027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22428" y="835665"/>
          <a:ext cx="333260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rgbClr val="FF0000"/>
              </a:solidFill>
            </a:rPr>
            <a:t>+85% Price Increase since 2009</a:t>
          </a:r>
          <a:endParaRPr lang="en-US" sz="1600" b="1" dirty="0">
            <a:solidFill>
              <a:srgbClr val="FF0000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0.08768</cdr:x>
      <cdr:y>0.14802</cdr:y>
    </cdr:from>
    <cdr:to>
      <cdr:x>0.5399</cdr:x>
      <cdr:y>0.30287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59473" y="874071"/>
          <a:ext cx="3917254" cy="914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rgbClr val="FF0000"/>
              </a:solidFill>
            </a:rPr>
            <a:t>Since 2009, average </a:t>
          </a:r>
          <a:r>
            <a:rPr lang="en-US" sz="2000" b="1" dirty="0" smtClean="0">
              <a:solidFill>
                <a:srgbClr val="FF0000"/>
              </a:solidFill>
            </a:rPr>
            <a:t>annual</a:t>
          </a:r>
          <a:r>
            <a:rPr lang="en-US" sz="1600" b="1" dirty="0" smtClean="0">
              <a:solidFill>
                <a:srgbClr val="FF0000"/>
              </a:solidFill>
            </a:rPr>
            <a:t> effective </a:t>
          </a:r>
        </a:p>
        <a:p xmlns:a="http://schemas.openxmlformats.org/drawingml/2006/main">
          <a:r>
            <a:rPr lang="en-US" sz="1600" b="1" dirty="0" smtClean="0">
              <a:solidFill>
                <a:srgbClr val="FF0000"/>
              </a:solidFill>
            </a:rPr>
            <a:t>rent has increased by $3,324</a:t>
          </a:r>
          <a:endParaRPr lang="en-US" sz="1600" b="1" dirty="0">
            <a:solidFill>
              <a:srgbClr val="FF0000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0.09275</cdr:x>
      <cdr:y>0.11675</cdr:y>
    </cdr:from>
    <cdr:to>
      <cdr:x>0.55995</cdr:x>
      <cdr:y>0.17671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03670" y="734219"/>
          <a:ext cx="4048125" cy="377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*Note: FY2015</a:t>
          </a:r>
          <a:r>
            <a:rPr lang="en-US" sz="1100" baseline="0"/>
            <a:t> </a:t>
          </a:r>
          <a:r>
            <a:rPr lang="en-US" sz="1100"/>
            <a:t>Federal spending</a:t>
          </a:r>
          <a:r>
            <a:rPr lang="en-US" sz="1100" baseline="0"/>
            <a:t> is "as recommended", and may change.</a:t>
          </a:r>
          <a:endParaRPr lang="en-US" sz="1100"/>
        </a:p>
      </cdr:txBody>
    </cdr:sp>
  </cdr:relSizeAnchor>
  <cdr:relSizeAnchor xmlns:cdr="http://schemas.openxmlformats.org/drawingml/2006/chartDrawing">
    <cdr:from>
      <cdr:x>0.79601</cdr:x>
      <cdr:y>0.08562</cdr:y>
    </cdr:from>
    <cdr:to>
      <cdr:x>0.90152</cdr:x>
      <cdr:y>0.23102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898640" y="5384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$</a:t>
          </a:r>
          <a:r>
            <a:rPr lang="en-US" sz="1600" dirty="0"/>
            <a:t>847.8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0.67734</cdr:x>
      <cdr:y>0.0737</cdr:y>
    </cdr:from>
    <cdr:to>
      <cdr:x>0.84582</cdr:x>
      <cdr:y>0.96769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867338" y="438067"/>
          <a:ext cx="1459390" cy="531343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0.09918</cdr:x>
      <cdr:y>0.13935</cdr:y>
    </cdr:from>
    <cdr:to>
      <cdr:x>0.33152</cdr:x>
      <cdr:y>0.46559</cdr:y>
    </cdr:to>
    <cdr:sp macro="" textlink="">
      <cdr:nvSpPr>
        <cdr:cNvPr id="5" name="TextBox 5"/>
        <cdr:cNvSpPr txBox="1"/>
      </cdr:nvSpPr>
      <cdr:spPr>
        <a:xfrm xmlns:a="http://schemas.openxmlformats.org/drawingml/2006/main">
          <a:off x="859110" y="828244"/>
          <a:ext cx="2012638" cy="19389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+mn-cs"/>
            </a:defRPr>
          </a:lvl9pPr>
        </a:lstStyle>
        <a:p xmlns:a="http://schemas.openxmlformats.org/drawingml/2006/main">
          <a:r>
            <a:rPr lang="en-US" sz="2400" b="1" dirty="0" smtClean="0">
              <a:solidFill>
                <a:srgbClr val="C00000"/>
              </a:solidFill>
            </a:rPr>
            <a:t>1950-1980: </a:t>
          </a:r>
        </a:p>
        <a:p xmlns:a="http://schemas.openxmlformats.org/drawingml/2006/main">
          <a:r>
            <a:rPr lang="en-US" sz="2400" b="1" dirty="0" smtClean="0">
              <a:solidFill>
                <a:srgbClr val="C00000"/>
              </a:solidFill>
            </a:rPr>
            <a:t>Postwar Flight </a:t>
          </a:r>
        </a:p>
        <a:p xmlns:a="http://schemas.openxmlformats.org/drawingml/2006/main">
          <a:r>
            <a:rPr lang="en-US" sz="2400" b="1" dirty="0" smtClean="0">
              <a:solidFill>
                <a:srgbClr val="C00000"/>
              </a:solidFill>
            </a:rPr>
            <a:t>from the City</a:t>
          </a:r>
        </a:p>
      </cdr:txBody>
    </cdr:sp>
  </cdr:relSizeAnchor>
  <cdr:relSizeAnchor xmlns:cdr="http://schemas.openxmlformats.org/drawingml/2006/chartDrawing">
    <cdr:from>
      <cdr:x>0.69111</cdr:x>
      <cdr:y>0.02201</cdr:y>
    </cdr:from>
    <cdr:to>
      <cdr:x>0.81081</cdr:x>
      <cdr:y>0.0737</cdr:y>
    </cdr:to>
    <cdr:sp macro="" textlink="">
      <cdr:nvSpPr>
        <cdr:cNvPr id="6" name="Oval 5"/>
        <cdr:cNvSpPr/>
      </cdr:nvSpPr>
      <cdr:spPr>
        <a:xfrm xmlns:a="http://schemas.openxmlformats.org/drawingml/2006/main">
          <a:off x="5986556" y="130827"/>
          <a:ext cx="1036935" cy="30724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0.73369</cdr:x>
      <cdr:y>0.19229</cdr:y>
    </cdr:from>
    <cdr:to>
      <cdr:x>0.85339</cdr:x>
      <cdr:y>0.24399</cdr:y>
    </cdr:to>
    <cdr:sp macro="" textlink="">
      <cdr:nvSpPr>
        <cdr:cNvPr id="8" name="Oval 7"/>
        <cdr:cNvSpPr/>
      </cdr:nvSpPr>
      <cdr:spPr>
        <a:xfrm xmlns:a="http://schemas.openxmlformats.org/drawingml/2006/main">
          <a:off x="6355407" y="1142906"/>
          <a:ext cx="1036935" cy="30724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0.06142</cdr:x>
      <cdr:y>0.90267</cdr:y>
    </cdr:from>
    <cdr:to>
      <cdr:x>0.15324</cdr:x>
      <cdr:y>0.94938</cdr:y>
    </cdr:to>
    <cdr:sp macro="" textlink="">
      <cdr:nvSpPr>
        <cdr:cNvPr id="4" name="Oval 3"/>
        <cdr:cNvSpPr/>
      </cdr:nvSpPr>
      <cdr:spPr>
        <a:xfrm xmlns:a="http://schemas.openxmlformats.org/drawingml/2006/main">
          <a:off x="532470" y="5682122"/>
          <a:ext cx="795996" cy="294003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0.16774</cdr:x>
      <cdr:y>0.88437</cdr:y>
    </cdr:from>
    <cdr:to>
      <cdr:x>0.25956</cdr:x>
      <cdr:y>0.93107</cdr:y>
    </cdr:to>
    <cdr:sp macro="" textlink="">
      <cdr:nvSpPr>
        <cdr:cNvPr id="5" name="Oval 4"/>
        <cdr:cNvSpPr/>
      </cdr:nvSpPr>
      <cdr:spPr>
        <a:xfrm xmlns:a="http://schemas.openxmlformats.org/drawingml/2006/main">
          <a:off x="1454190" y="5566907"/>
          <a:ext cx="795996" cy="294003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0.26964</cdr:x>
      <cdr:y>0.87217</cdr:y>
    </cdr:from>
    <cdr:to>
      <cdr:x>0.36146</cdr:x>
      <cdr:y>0.91887</cdr:y>
    </cdr:to>
    <cdr:sp macro="" textlink="">
      <cdr:nvSpPr>
        <cdr:cNvPr id="6" name="Oval 5"/>
        <cdr:cNvSpPr/>
      </cdr:nvSpPr>
      <cdr:spPr>
        <a:xfrm xmlns:a="http://schemas.openxmlformats.org/drawingml/2006/main">
          <a:off x="2337505" y="5490097"/>
          <a:ext cx="795996" cy="294003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0.37596</cdr:x>
      <cdr:y>0.85996</cdr:y>
    </cdr:from>
    <cdr:to>
      <cdr:x>0.46778</cdr:x>
      <cdr:y>0.90667</cdr:y>
    </cdr:to>
    <cdr:sp macro="" textlink="">
      <cdr:nvSpPr>
        <cdr:cNvPr id="7" name="Oval 6"/>
        <cdr:cNvSpPr/>
      </cdr:nvSpPr>
      <cdr:spPr>
        <a:xfrm xmlns:a="http://schemas.openxmlformats.org/drawingml/2006/main">
          <a:off x="3259225" y="5413287"/>
          <a:ext cx="795996" cy="294003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0.57531</cdr:x>
      <cdr:y>0.56711</cdr:y>
    </cdr:from>
    <cdr:to>
      <cdr:x>0.66713</cdr:x>
      <cdr:y>0.61382</cdr:y>
    </cdr:to>
    <cdr:sp macro="" textlink="">
      <cdr:nvSpPr>
        <cdr:cNvPr id="8" name="Oval 7"/>
        <cdr:cNvSpPr/>
      </cdr:nvSpPr>
      <cdr:spPr>
        <a:xfrm xmlns:a="http://schemas.openxmlformats.org/drawingml/2006/main">
          <a:off x="4987450" y="3569847"/>
          <a:ext cx="795996" cy="29400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0.6772</cdr:x>
      <cdr:y>0.5244</cdr:y>
    </cdr:from>
    <cdr:to>
      <cdr:x>0.76902</cdr:x>
      <cdr:y>0.57111</cdr:y>
    </cdr:to>
    <cdr:sp macro="" textlink="">
      <cdr:nvSpPr>
        <cdr:cNvPr id="9" name="Oval 8"/>
        <cdr:cNvSpPr/>
      </cdr:nvSpPr>
      <cdr:spPr>
        <a:xfrm xmlns:a="http://schemas.openxmlformats.org/drawingml/2006/main">
          <a:off x="5870765" y="3301012"/>
          <a:ext cx="795996" cy="29400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0.78353</cdr:x>
      <cdr:y>0.38855</cdr:y>
    </cdr:from>
    <cdr:to>
      <cdr:x>0.87535</cdr:x>
      <cdr:y>0.43526</cdr:y>
    </cdr:to>
    <cdr:sp macro="" textlink="">
      <cdr:nvSpPr>
        <cdr:cNvPr id="10" name="Oval 9"/>
        <cdr:cNvSpPr/>
      </cdr:nvSpPr>
      <cdr:spPr>
        <a:xfrm xmlns:a="http://schemas.openxmlformats.org/drawingml/2006/main">
          <a:off x="6792485" y="2445854"/>
          <a:ext cx="795996" cy="29400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0.88542</cdr:x>
      <cdr:y>0.17381</cdr:y>
    </cdr:from>
    <cdr:to>
      <cdr:x>0.97724</cdr:x>
      <cdr:y>0.22052</cdr:y>
    </cdr:to>
    <cdr:sp macro="" textlink="">
      <cdr:nvSpPr>
        <cdr:cNvPr id="11" name="Oval 10"/>
        <cdr:cNvSpPr/>
      </cdr:nvSpPr>
      <cdr:spPr>
        <a:xfrm xmlns:a="http://schemas.openxmlformats.org/drawingml/2006/main">
          <a:off x="7675800" y="1094116"/>
          <a:ext cx="795996" cy="29400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0.20994</cdr:x>
      <cdr:y>0.19798</cdr:y>
    </cdr:from>
    <cdr:to>
      <cdr:x>0.31541</cdr:x>
      <cdr:y>0.35321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19965" y="116619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20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0.21873</cdr:x>
      <cdr:y>0.28853</cdr:y>
    </cdr:from>
    <cdr:to>
      <cdr:x>0.45503</cdr:x>
      <cdr:y>0.5537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896165" y="1699591"/>
          <a:ext cx="2048565" cy="1562031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0.50879</cdr:x>
      <cdr:y>0.28853</cdr:y>
    </cdr:from>
    <cdr:to>
      <cdr:x>0.8242</cdr:x>
      <cdr:y>0.59653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410765" y="1699591"/>
          <a:ext cx="2734365" cy="181433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0.49114</cdr:x>
      <cdr:y>0.62558</cdr:y>
    </cdr:from>
    <cdr:to>
      <cdr:x>0.59662</cdr:x>
      <cdr:y>0.78081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57755" y="368506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C00000"/>
              </a:solidFill>
            </a:rPr>
            <a:t>But where are they living?</a:t>
          </a:r>
          <a:endParaRPr lang="en-US" sz="2400" b="1" dirty="0">
            <a:solidFill>
              <a:srgbClr val="C00000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0.5443</cdr:x>
      <cdr:y>0.40922</cdr:y>
    </cdr:from>
    <cdr:to>
      <cdr:x>0.80321</cdr:x>
      <cdr:y>0.61987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718614" y="2441731"/>
          <a:ext cx="2244517" cy="125691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0.34495</cdr:x>
      <cdr:y>0.62403</cdr:y>
    </cdr:from>
    <cdr:to>
      <cdr:x>0.46899</cdr:x>
      <cdr:y>0.68981</cdr:y>
    </cdr:to>
    <cdr:sp macro="" textlink="">
      <cdr:nvSpPr>
        <cdr:cNvPr id="3" name="Oval 2"/>
        <cdr:cNvSpPr/>
      </cdr:nvSpPr>
      <cdr:spPr>
        <a:xfrm xmlns:a="http://schemas.openxmlformats.org/drawingml/2006/main">
          <a:off x="2990390" y="3723465"/>
          <a:ext cx="1075340" cy="39246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4925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0.09084</cdr:x>
      <cdr:y>0.55323</cdr:y>
    </cdr:from>
    <cdr:to>
      <cdr:x>0.31678</cdr:x>
      <cdr:y>0.77104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787540" y="3301011"/>
          <a:ext cx="1958655" cy="129962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0.79682</cdr:x>
      <cdr:y>0.94275</cdr:y>
    </cdr:from>
    <cdr:to>
      <cdr:x>0.9563</cdr:x>
      <cdr:y>0.99036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907700" y="5625199"/>
          <a:ext cx="1382580" cy="284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Source: MAPC</a:t>
          </a:r>
          <a:endParaRPr lang="en-US" sz="14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0.81631</cdr:x>
      <cdr:y>0.60537</cdr:y>
    </cdr:from>
    <cdr:to>
      <cdr:x>0.92194</cdr:x>
      <cdr:y>0.75528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066204" y="369259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chemeClr val="tx2"/>
              </a:solidFill>
            </a:rPr>
            <a:t>+1,000</a:t>
          </a:r>
          <a:endParaRPr lang="en-US" sz="1600" b="1" dirty="0">
            <a:solidFill>
              <a:schemeClr val="tx2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0.29769</cdr:x>
      <cdr:y>0.65073</cdr:y>
    </cdr:from>
    <cdr:to>
      <cdr:x>0.46317</cdr:x>
      <cdr:y>0.8251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580705" y="3833191"/>
          <a:ext cx="1434576" cy="1027122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0.90346</cdr:x>
      <cdr:y>0.29955</cdr:y>
    </cdr:from>
    <cdr:to>
      <cdr:x>0.95666</cdr:x>
      <cdr:y>0.33883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7825993" y="1757386"/>
          <a:ext cx="460860" cy="23043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2"/>
          </a:solidFill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145" cy="35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144" y="0"/>
            <a:ext cx="4029145" cy="35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0BC57-A319-420D-B03F-DE8872789310}" type="datetimeFigureOut">
              <a:rPr lang="en-US" smtClean="0"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162"/>
            <a:ext cx="4029145" cy="3500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144" y="6659162"/>
            <a:ext cx="4029145" cy="3500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4D250-ED68-497C-9DD5-3D54DAC4B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95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079F28F-424B-4555-B2B8-9612C9BA0F53}" type="datetimeFigureOut">
              <a:rPr lang="en-US"/>
              <a:pPr/>
              <a:t>3/17/2015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1"/>
            <a:ext cx="7437120" cy="3154680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2447E1C-B8CB-4123-A95B-8B41915F17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1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4DF5-D0A6-44F5-A86E-32C7DFAFB9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6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4DF5-D0A6-44F5-A86E-32C7DFAFB9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07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4DF5-D0A6-44F5-A86E-32C7DFAFB9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8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4DF5-D0A6-44F5-A86E-32C7DFAFB9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9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1184555"/>
            <a:ext cx="9172575" cy="5673445"/>
          </a:xfrm>
          <a:prstGeom prst="rect">
            <a:avLst/>
          </a:prstGeom>
          <a:solidFill>
            <a:srgbClr val="A29682">
              <a:alpha val="50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633" y="955955"/>
            <a:ext cx="918972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1" descr="NUseal_s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77800"/>
            <a:ext cx="7286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tacked-logo-NU-Dukaki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0" y="119995"/>
            <a:ext cx="4699689" cy="77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877224" y="5302774"/>
            <a:ext cx="5855171" cy="1292662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1500" b="0" dirty="0" smtClean="0">
                <a:latin typeface="Baskerville Old Face" pitchFamily="18" charset="0"/>
              </a:rPr>
              <a:t>Dukakis Center For Urban and Regional Policy</a:t>
            </a:r>
          </a:p>
          <a:p>
            <a:r>
              <a:rPr lang="en-US" sz="1500" b="0" dirty="0" smtClean="0">
                <a:latin typeface="Baskerville Old Face" pitchFamily="18" charset="0"/>
              </a:rPr>
              <a:t>Northeastern</a:t>
            </a:r>
            <a:r>
              <a:rPr lang="en-US" sz="1500" b="0" baseline="0" dirty="0" smtClean="0">
                <a:latin typeface="Baskerville Old Face" pitchFamily="18" charset="0"/>
              </a:rPr>
              <a:t> University</a:t>
            </a:r>
          </a:p>
          <a:p>
            <a:r>
              <a:rPr lang="en-US" sz="1500" b="0" baseline="0" dirty="0" smtClean="0">
                <a:latin typeface="Baskerville Old Face" pitchFamily="18" charset="0"/>
              </a:rPr>
              <a:t>School of Public Policy &amp; Urban Affairs</a:t>
            </a:r>
            <a:endParaRPr lang="en-US" sz="1500" b="0" dirty="0" smtClean="0">
              <a:latin typeface="Baskerville Old Face" pitchFamily="18" charset="0"/>
            </a:endParaRPr>
          </a:p>
          <a:p>
            <a:r>
              <a:rPr lang="en-US" sz="1500" b="0" u="sng" dirty="0" smtClean="0">
                <a:solidFill>
                  <a:srgbClr val="3A5BA4"/>
                </a:solidFill>
                <a:latin typeface="Baskerville Old Face" pitchFamily="18" charset="0"/>
              </a:rPr>
              <a:t>www.northeastern.edu/dukakiscenter </a:t>
            </a:r>
            <a:endParaRPr lang="en-US" sz="1500" b="0" u="sng" dirty="0">
              <a:solidFill>
                <a:srgbClr val="3A5BA4"/>
              </a:solidFill>
              <a:latin typeface="Baskerville Old Face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032654" y="6052598"/>
            <a:ext cx="4679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tx2"/>
                </a:solidFill>
                <a:latin typeface="Baskerville Old Face" pitchFamily="18" charset="0"/>
              </a:rPr>
              <a:t>A “Think and Do” Tank</a:t>
            </a:r>
            <a:endParaRPr lang="en-US" sz="2400" dirty="0">
              <a:solidFill>
                <a:schemeClr val="tx2"/>
              </a:solidFill>
              <a:latin typeface="Baskerville Old Face" pitchFamily="18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024727" y="5300993"/>
            <a:ext cx="7578494" cy="1781"/>
          </a:xfrm>
          <a:prstGeom prst="line">
            <a:avLst/>
          </a:prstGeom>
          <a:ln w="25400">
            <a:solidFill>
              <a:schemeClr val="tx1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35087" y="2944169"/>
            <a:ext cx="9108913" cy="137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9354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77338" cy="11953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tackedwhite-logo-NU-SP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80975"/>
            <a:ext cx="541655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48375" y="1182688"/>
            <a:ext cx="3128963" cy="5167312"/>
          </a:xfrm>
          <a:prstGeom prst="rect">
            <a:avLst/>
          </a:prstGeom>
          <a:solidFill>
            <a:schemeClr val="accent5">
              <a:alpha val="51000"/>
            </a:schemeClr>
          </a:solidFill>
          <a:ln w="9525" algn="in">
            <a:noFill/>
            <a:miter lim="800000"/>
            <a:headEnd/>
            <a:tailEnd/>
          </a:ln>
          <a:effectLst/>
          <a:extLst/>
        </p:spPr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87425" y="2178050"/>
            <a:ext cx="4311650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350000"/>
            <a:ext cx="9177338" cy="5270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6" descr="footer_school_UR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494463"/>
            <a:ext cx="76374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77338" cy="1271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48375" y="1271588"/>
            <a:ext cx="3128963" cy="5078412"/>
          </a:xfrm>
          <a:prstGeom prst="rect">
            <a:avLst/>
          </a:prstGeom>
          <a:solidFill>
            <a:schemeClr val="bg2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/>
          <a:p>
            <a:endParaRPr 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60438" y="1766888"/>
            <a:ext cx="4433887" cy="42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>
              <a:spcAft>
                <a:spcPts val="1800"/>
              </a:spcAft>
            </a:pPr>
            <a:r>
              <a:rPr lang="en-US" b="1" dirty="0">
                <a:cs typeface="Arial" pitchFamily="34" charset="0"/>
              </a:rPr>
              <a:t>GRADUATE PROGRAMS</a:t>
            </a:r>
          </a:p>
          <a:p>
            <a:pPr defTabSz="914400"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en-US" sz="1600" b="1" dirty="0">
                <a:cs typeface="Arial" pitchFamily="34" charset="0"/>
              </a:rPr>
              <a:t>MS in Urban </a:t>
            </a:r>
            <a:r>
              <a:rPr lang="en-US" sz="1600" b="1" dirty="0" smtClean="0">
                <a:cs typeface="Arial" pitchFamily="34" charset="0"/>
              </a:rPr>
              <a:t>&amp; Regional </a:t>
            </a:r>
            <a:r>
              <a:rPr lang="en-US" sz="1600" b="1" dirty="0">
                <a:cs typeface="Arial" pitchFamily="34" charset="0"/>
              </a:rPr>
              <a:t>Policy</a:t>
            </a:r>
          </a:p>
          <a:p>
            <a:pPr defTabSz="914400"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en-US" sz="1600" b="1" dirty="0">
                <a:cs typeface="Arial" pitchFamily="34" charset="0"/>
              </a:rPr>
              <a:t>Master of Public Administration </a:t>
            </a:r>
            <a:br>
              <a:rPr lang="en-US" sz="1600" b="1" dirty="0">
                <a:cs typeface="Arial" pitchFamily="34" charset="0"/>
              </a:rPr>
            </a:br>
            <a:r>
              <a:rPr lang="en-US" sz="1100" i="1" dirty="0">
                <a:cs typeface="Arial" pitchFamily="34" charset="0"/>
              </a:rPr>
              <a:t>Online option available.</a:t>
            </a:r>
            <a:endParaRPr lang="en-US" sz="1100" dirty="0">
              <a:cs typeface="Arial" pitchFamily="34" charset="0"/>
            </a:endParaRPr>
          </a:p>
          <a:p>
            <a:pPr defTabSz="914400"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en-US" sz="1600" b="1" dirty="0">
                <a:cs typeface="Arial" pitchFamily="34" charset="0"/>
              </a:rPr>
              <a:t>MS in Law &amp; Public Policy </a:t>
            </a:r>
            <a:r>
              <a:rPr lang="en-US" dirty="0">
                <a:cs typeface="Arial" pitchFamily="34" charset="0"/>
              </a:rPr>
              <a:t/>
            </a:r>
            <a:br>
              <a:rPr lang="en-US" dirty="0">
                <a:cs typeface="Arial" pitchFamily="34" charset="0"/>
              </a:rPr>
            </a:br>
            <a:r>
              <a:rPr lang="en-US" sz="1100" i="1" dirty="0">
                <a:cs typeface="Arial" pitchFamily="34" charset="0"/>
              </a:rPr>
              <a:t>Focus areas in Sustainability, Climate Change and Environmental Policy; Health Policy; Crime and Justice and Urban Policy.</a:t>
            </a:r>
          </a:p>
          <a:p>
            <a:pPr defTabSz="914400">
              <a:spcAft>
                <a:spcPts val="1800"/>
              </a:spcAft>
              <a:buClr>
                <a:schemeClr val="tx2"/>
              </a:buClr>
              <a:buSzPct val="100000"/>
            </a:pPr>
            <a:r>
              <a:rPr lang="en-US" sz="1600" b="1" dirty="0">
                <a:cs typeface="Arial" pitchFamily="34" charset="0"/>
              </a:rPr>
              <a:t>PhD in Law &amp; Public Policy</a:t>
            </a:r>
          </a:p>
          <a:p>
            <a:pPr defTabSz="914400">
              <a:spcAft>
                <a:spcPts val="1200"/>
              </a:spcAft>
            </a:pPr>
            <a:r>
              <a:rPr lang="en-US" sz="1100" dirty="0">
                <a:cs typeface="Arial" pitchFamily="34" charset="0"/>
              </a:rPr>
              <a:t>All courses are offered in the evenings in order to accommodate students who are working full-time during the day.</a:t>
            </a:r>
          </a:p>
          <a:p>
            <a:pPr defTabSz="914400">
              <a:spcAft>
                <a:spcPts val="1200"/>
              </a:spcAft>
            </a:pPr>
            <a:r>
              <a:rPr lang="en-US" sz="1100" dirty="0">
                <a:cs typeface="Arial" pitchFamily="34" charset="0"/>
              </a:rPr>
              <a:t>The masters programs have admissions cycles for starting in either the Fall or Spring Semester.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96950" y="4381500"/>
            <a:ext cx="4186238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12" descr="footer_school_UR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7" y="6494463"/>
            <a:ext cx="76374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64263" y="1725613"/>
            <a:ext cx="2817812" cy="33321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b="1" dirty="0">
                <a:cs typeface="Arial" pitchFamily="34" charset="0"/>
              </a:rPr>
              <a:t>School of Public Policy and Urban Affairs: </a:t>
            </a:r>
            <a:endParaRPr lang="en-US" dirty="0">
              <a:cs typeface="Arial" pitchFamily="34" charset="0"/>
            </a:endParaRPr>
          </a:p>
          <a:p>
            <a:pPr marL="171450" indent="-171450">
              <a:spcAft>
                <a:spcPts val="1800"/>
              </a:spcAft>
              <a:buClr>
                <a:schemeClr val="tx2"/>
              </a:buClr>
              <a:buSzPct val="100000"/>
              <a:buFont typeface="Lucida Grande" charset="0"/>
              <a:buChar char="●"/>
            </a:pPr>
            <a:r>
              <a:rPr lang="en-US" sz="1400" dirty="0">
                <a:solidFill>
                  <a:srgbClr val="5E5547"/>
                </a:solidFill>
                <a:cs typeface="Arial" pitchFamily="34" charset="0"/>
              </a:rPr>
              <a:t>Fosters interdisciplinary social science research on critical public policy issues </a:t>
            </a:r>
          </a:p>
          <a:p>
            <a:pPr marL="171450" indent="-171450">
              <a:spcAft>
                <a:spcPts val="1800"/>
              </a:spcAft>
              <a:buClr>
                <a:schemeClr val="tx2"/>
              </a:buClr>
              <a:buSzPct val="100000"/>
              <a:buFont typeface="Lucida Grande" charset="0"/>
              <a:buChar char="●"/>
            </a:pPr>
            <a:r>
              <a:rPr lang="en-US" sz="1400" dirty="0">
                <a:solidFill>
                  <a:srgbClr val="5E5547"/>
                </a:solidFill>
                <a:cs typeface="Arial" pitchFamily="34" charset="0"/>
              </a:rPr>
              <a:t>Provides professional training for tomorrow</a:t>
            </a:r>
            <a:r>
              <a:rPr lang="en-US" altLang="en-US" sz="1400" dirty="0">
                <a:solidFill>
                  <a:srgbClr val="5E5547"/>
                </a:solidFill>
                <a:cs typeface="Arial" pitchFamily="34" charset="0"/>
              </a:rPr>
              <a:t>’</a:t>
            </a:r>
            <a:r>
              <a:rPr lang="en-US" sz="1400" dirty="0">
                <a:solidFill>
                  <a:srgbClr val="5E5547"/>
                </a:solidFill>
                <a:cs typeface="Arial" pitchFamily="34" charset="0"/>
              </a:rPr>
              <a:t>s leaders </a:t>
            </a:r>
          </a:p>
          <a:p>
            <a:pPr marL="171450" indent="-171450">
              <a:spcAft>
                <a:spcPts val="1800"/>
              </a:spcAft>
              <a:buClr>
                <a:schemeClr val="tx2"/>
              </a:buClr>
              <a:buSzPct val="100000"/>
              <a:buFont typeface="Lucida Grande" charset="0"/>
              <a:buChar char="●"/>
            </a:pPr>
            <a:r>
              <a:rPr lang="en-US" sz="1400" dirty="0">
                <a:solidFill>
                  <a:srgbClr val="5E5547"/>
                </a:solidFill>
                <a:cs typeface="Arial" pitchFamily="34" charset="0"/>
              </a:rPr>
              <a:t>Energizes sustained community involvement through collaborations with local and regional institutions</a:t>
            </a:r>
            <a:endParaRPr lang="en-US" sz="1400" b="1" baseline="30000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5" name="Picture 14" descr="NUseal_sm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65100"/>
            <a:ext cx="7286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tackedwhite-logo-NU-S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30175"/>
            <a:ext cx="599281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8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905" y="1456980"/>
            <a:ext cx="7888723" cy="45259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" descr="NU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 b="27039"/>
          <a:stretch>
            <a:fillRect/>
          </a:stretch>
        </p:blipFill>
        <p:spPr bwMode="auto">
          <a:xfrm>
            <a:off x="6465888" y="4141788"/>
            <a:ext cx="27066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2385BF-C007-4D0E-AAD9-1CB27598A59F}" type="slidenum">
              <a:rPr lang="en-US">
                <a:solidFill>
                  <a:srgbClr val="E8E2DC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8E2DC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Baskerville Old Face" pitchFamily="18" charset="0"/>
                <a:ea typeface="ＭＳ Ｐゴシック" pitchFamily="34" charset="-128"/>
              </a:rPr>
              <a:t>Dukakis Center for Urban &amp; Regional Policy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  <a:sym typeface="Wingdings"/>
              </a:rPr>
              <a:t>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</a:rPr>
              <a:t>www.northeastern.edu/dukakiscenter</a:t>
            </a:r>
          </a:p>
        </p:txBody>
      </p:sp>
    </p:spTree>
    <p:extLst>
      <p:ext uri="{BB962C8B-B14F-4D97-AF65-F5344CB8AC3E}">
        <p14:creationId xmlns:p14="http://schemas.microsoft.com/office/powerpoint/2010/main" val="1953847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905" y="1456980"/>
            <a:ext cx="7888723" cy="45259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" descr="NU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 b="27039"/>
          <a:stretch>
            <a:fillRect/>
          </a:stretch>
        </p:blipFill>
        <p:spPr bwMode="auto">
          <a:xfrm>
            <a:off x="6465888" y="4141788"/>
            <a:ext cx="27066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2385BF-C007-4D0E-AAD9-1CB27598A59F}" type="slidenum">
              <a:rPr lang="en-US">
                <a:solidFill>
                  <a:srgbClr val="E8E2DC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8E2DC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Baskerville Old Face" pitchFamily="18" charset="0"/>
                <a:ea typeface="ＭＳ Ｐゴシック" pitchFamily="34" charset="-128"/>
              </a:rPr>
              <a:t>Dukakis Center for Urban &amp; Regional Policy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  <a:sym typeface="Wingdings"/>
              </a:rPr>
              <a:t>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</a:rPr>
              <a:t>www.northeastern.edu/dukakiscenter</a:t>
            </a:r>
          </a:p>
        </p:txBody>
      </p:sp>
    </p:spTree>
    <p:extLst>
      <p:ext uri="{BB962C8B-B14F-4D97-AF65-F5344CB8AC3E}">
        <p14:creationId xmlns:p14="http://schemas.microsoft.com/office/powerpoint/2010/main" val="1722221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NU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 b="27039"/>
          <a:stretch>
            <a:fillRect/>
          </a:stretch>
        </p:blipFill>
        <p:spPr bwMode="auto">
          <a:xfrm>
            <a:off x="6465888" y="4141788"/>
            <a:ext cx="27066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906" y="1600201"/>
            <a:ext cx="7888723" cy="500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baseline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800"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580906" y="2234281"/>
            <a:ext cx="3735073" cy="3940124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 Bold"/>
              <a:buNone/>
              <a:tabLst/>
              <a:defRPr sz="1800" b="0" baseline="0">
                <a:solidFill>
                  <a:schemeClr val="tx1"/>
                </a:solidFill>
              </a:defRPr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tabLst/>
              <a:defRPr sz="1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/>
          </p:nvPr>
        </p:nvSpPr>
        <p:spPr>
          <a:xfrm>
            <a:off x="4841151" y="2243457"/>
            <a:ext cx="3628478" cy="393094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 Bold"/>
              <a:buNone/>
              <a:tabLst/>
              <a:defRPr sz="1800" b="0" baseline="0">
                <a:solidFill>
                  <a:schemeClr val="tx1"/>
                </a:solidFill>
              </a:defRPr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tabLst/>
              <a:defRPr sz="1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2385BF-C007-4D0E-AAD9-1CB27598A59F}" type="slidenum">
              <a:rPr lang="en-US">
                <a:solidFill>
                  <a:srgbClr val="E8E2DC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8E2DC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Baskerville Old Face" pitchFamily="18" charset="0"/>
                <a:ea typeface="ＭＳ Ｐゴシック" pitchFamily="34" charset="-128"/>
              </a:rPr>
              <a:t>Dukakis Center for Urban &amp; Regional Policy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  <a:sym typeface="Wingdings"/>
              </a:rPr>
              <a:t>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</a:rPr>
              <a:t>www.northeastern.edu/dukakiscenter</a:t>
            </a:r>
          </a:p>
        </p:txBody>
      </p:sp>
    </p:spTree>
    <p:extLst>
      <p:ext uri="{BB962C8B-B14F-4D97-AF65-F5344CB8AC3E}">
        <p14:creationId xmlns:p14="http://schemas.microsoft.com/office/powerpoint/2010/main" val="3113641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A64A1-EE75-417C-9E15-4D6012CE0F4E}" type="datetimeFigureOut">
              <a:rPr lang="en-US" smtClean="0"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95667D-8E64-41A2-828C-F4F8B1965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3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905" y="1456980"/>
            <a:ext cx="7888723" cy="45259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" descr="NU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 b="27039"/>
          <a:stretch>
            <a:fillRect/>
          </a:stretch>
        </p:blipFill>
        <p:spPr bwMode="auto">
          <a:xfrm>
            <a:off x="6465888" y="4141788"/>
            <a:ext cx="27066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2385BF-C007-4D0E-AAD9-1CB27598A59F}" type="slidenum">
              <a:rPr lang="en-US">
                <a:solidFill>
                  <a:srgbClr val="E8E2DC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8E2DC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Baskerville Old Face" pitchFamily="18" charset="0"/>
                <a:ea typeface="ＭＳ Ｐゴシック" pitchFamily="34" charset="-128"/>
              </a:rPr>
              <a:t>Dukakis Center for Urban &amp; Regional Policy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  <a:sym typeface="Wingdings"/>
              </a:rPr>
              <a:t>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</a:rPr>
              <a:t>www.northeastern.edu/dukakiscenter</a:t>
            </a:r>
          </a:p>
        </p:txBody>
      </p:sp>
    </p:spTree>
    <p:extLst>
      <p:ext uri="{BB962C8B-B14F-4D97-AF65-F5344CB8AC3E}">
        <p14:creationId xmlns:p14="http://schemas.microsoft.com/office/powerpoint/2010/main" val="4152001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905" y="1456980"/>
            <a:ext cx="7888723" cy="45259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" descr="NU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 b="27039"/>
          <a:stretch>
            <a:fillRect/>
          </a:stretch>
        </p:blipFill>
        <p:spPr bwMode="auto">
          <a:xfrm>
            <a:off x="6465888" y="4141788"/>
            <a:ext cx="27066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2385BF-C007-4D0E-AAD9-1CB27598A59F}" type="slidenum">
              <a:rPr lang="en-US">
                <a:solidFill>
                  <a:srgbClr val="E8E2DC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8E2DC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Baskerville Old Face" pitchFamily="18" charset="0"/>
                <a:ea typeface="ＭＳ Ｐゴシック" pitchFamily="34" charset="-128"/>
              </a:rPr>
              <a:t>Dukakis Center for Urban &amp; Regional Policy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  <a:sym typeface="Wingdings"/>
              </a:rPr>
              <a:t>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</a:rPr>
              <a:t>www.northeastern.edu/dukakiscenter</a:t>
            </a:r>
          </a:p>
        </p:txBody>
      </p:sp>
    </p:spTree>
    <p:extLst>
      <p:ext uri="{BB962C8B-B14F-4D97-AF65-F5344CB8AC3E}">
        <p14:creationId xmlns:p14="http://schemas.microsoft.com/office/powerpoint/2010/main" val="2073956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905" y="1456980"/>
            <a:ext cx="7888723" cy="45259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" descr="NU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 b="27039"/>
          <a:stretch>
            <a:fillRect/>
          </a:stretch>
        </p:blipFill>
        <p:spPr bwMode="auto">
          <a:xfrm>
            <a:off x="6465888" y="4141788"/>
            <a:ext cx="27066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2385BF-C007-4D0E-AAD9-1CB27598A59F}" type="slidenum">
              <a:rPr lang="en-US">
                <a:solidFill>
                  <a:srgbClr val="E8E2DC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8E2DC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Baskerville Old Face" pitchFamily="18" charset="0"/>
                <a:ea typeface="ＭＳ Ｐゴシック" pitchFamily="34" charset="-128"/>
              </a:rPr>
              <a:t>Dukakis Center for Urban &amp; Regional Policy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  <a:sym typeface="Wingdings"/>
              </a:rPr>
              <a:t>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</a:rPr>
              <a:t>www.northeastern.edu/dukakiscenter</a:t>
            </a:r>
          </a:p>
        </p:txBody>
      </p:sp>
    </p:spTree>
    <p:extLst>
      <p:ext uri="{BB962C8B-B14F-4D97-AF65-F5344CB8AC3E}">
        <p14:creationId xmlns:p14="http://schemas.microsoft.com/office/powerpoint/2010/main" val="1231876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905" y="1456980"/>
            <a:ext cx="7888723" cy="45259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" descr="NU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 b="27039"/>
          <a:stretch>
            <a:fillRect/>
          </a:stretch>
        </p:blipFill>
        <p:spPr bwMode="auto">
          <a:xfrm>
            <a:off x="6465888" y="4141788"/>
            <a:ext cx="27066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2385BF-C007-4D0E-AAD9-1CB27598A59F}" type="slidenum">
              <a:rPr lang="en-US">
                <a:solidFill>
                  <a:srgbClr val="E8E2DC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8E2DC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Baskerville Old Face" pitchFamily="18" charset="0"/>
                <a:ea typeface="ＭＳ Ｐゴシック" pitchFamily="34" charset="-128"/>
              </a:rPr>
              <a:t>Dukakis Center for Urban &amp; Regional Policy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  <a:sym typeface="Wingdings"/>
              </a:rPr>
              <a:t>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</a:rPr>
              <a:t>www.northeastern.edu/dukakiscenter</a:t>
            </a:r>
          </a:p>
        </p:txBody>
      </p:sp>
    </p:spTree>
    <p:extLst>
      <p:ext uri="{BB962C8B-B14F-4D97-AF65-F5344CB8AC3E}">
        <p14:creationId xmlns:p14="http://schemas.microsoft.com/office/powerpoint/2010/main" val="3364095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905" y="1456980"/>
            <a:ext cx="7888723" cy="45259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" descr="NU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 b="27039"/>
          <a:stretch>
            <a:fillRect/>
          </a:stretch>
        </p:blipFill>
        <p:spPr bwMode="auto">
          <a:xfrm>
            <a:off x="6465888" y="4141788"/>
            <a:ext cx="27066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2385BF-C007-4D0E-AAD9-1CB27598A59F}" type="slidenum">
              <a:rPr lang="en-US">
                <a:solidFill>
                  <a:srgbClr val="E8E2DC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8E2DC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Baskerville Old Face" pitchFamily="18" charset="0"/>
                <a:ea typeface="ＭＳ Ｐゴシック" pitchFamily="34" charset="-128"/>
              </a:rPr>
              <a:t>Dukakis Center for Urban &amp; Regional Policy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  <a:sym typeface="Wingdings"/>
              </a:rPr>
              <a:t>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</a:rPr>
              <a:t>www.northeastern.edu/dukakiscenter</a:t>
            </a:r>
          </a:p>
        </p:txBody>
      </p:sp>
    </p:spTree>
    <p:extLst>
      <p:ext uri="{BB962C8B-B14F-4D97-AF65-F5344CB8AC3E}">
        <p14:creationId xmlns:p14="http://schemas.microsoft.com/office/powerpoint/2010/main" val="142974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72575" cy="6858000"/>
          </a:xfrm>
          <a:prstGeom prst="rect">
            <a:avLst/>
          </a:prstGeom>
          <a:solidFill>
            <a:srgbClr val="A29682">
              <a:alpha val="50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084101"/>
            <a:ext cx="722313" cy="1425575"/>
          </a:xfrm>
          <a:prstGeom prst="rect">
            <a:avLst/>
          </a:prstGeom>
          <a:solidFill>
            <a:schemeClr val="tx2"/>
          </a:solidFill>
          <a:ln w="9525">
            <a:solidFill>
              <a:srgbClr val="C4002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22313" y="1084101"/>
            <a:ext cx="8450262" cy="1425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352" y="1419535"/>
            <a:ext cx="7772400" cy="1089755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Presentation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75579" y="4520399"/>
            <a:ext cx="5077830" cy="166199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2000" dirty="0" smtClean="0">
                <a:latin typeface="Baskerville Old Face" pitchFamily="18" charset="0"/>
              </a:rPr>
              <a:t>Dukakis Center for Urban &amp; Regional Policy</a:t>
            </a:r>
          </a:p>
          <a:p>
            <a:endParaRPr lang="en-US" sz="1600" dirty="0" smtClean="0">
              <a:latin typeface="Baskerville Old Face" pitchFamily="18" charset="0"/>
            </a:endParaRPr>
          </a:p>
          <a:p>
            <a:r>
              <a:rPr lang="en-US" sz="1600" dirty="0" smtClean="0">
                <a:latin typeface="Baskerville Old Face" pitchFamily="18" charset="0"/>
                <a:cs typeface="Times New Roman" pitchFamily="18" charset="0"/>
              </a:rPr>
              <a:t>Northeastern</a:t>
            </a:r>
            <a:r>
              <a:rPr lang="en-US" sz="1600" baseline="0" dirty="0" smtClean="0">
                <a:latin typeface="Baskerville Old Face" pitchFamily="18" charset="0"/>
                <a:cs typeface="Times New Roman" pitchFamily="18" charset="0"/>
              </a:rPr>
              <a:t> University</a:t>
            </a:r>
          </a:p>
          <a:p>
            <a:r>
              <a:rPr lang="en-US" sz="1600" baseline="0" dirty="0" smtClean="0">
                <a:latin typeface="Baskerville Old Face" pitchFamily="18" charset="0"/>
                <a:cs typeface="Times New Roman" pitchFamily="18" charset="0"/>
              </a:rPr>
              <a:t>School of Public Policy &amp; Urban Affairs</a:t>
            </a:r>
            <a:endParaRPr lang="en-US" sz="1600" dirty="0" smtClean="0">
              <a:latin typeface="Baskerville Old Face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Baskerville Old Face" pitchFamily="18" charset="0"/>
                <a:cs typeface="Times New Roman" pitchFamily="18" charset="0"/>
              </a:rPr>
              <a:t>www.northeastern.edu/dukakiscenter</a:t>
            </a:r>
            <a:endParaRPr lang="en-US" sz="1600" dirty="0">
              <a:latin typeface="Baskerville Old Face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67285" y="6083339"/>
            <a:ext cx="4679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B4444"/>
                </a:solidFill>
                <a:latin typeface="Baskerville Old Face" pitchFamily="18" charset="0"/>
              </a:rPr>
              <a:t>A “Think and Do” Tank</a:t>
            </a:r>
            <a:endParaRPr lang="en-US" sz="2400" dirty="0">
              <a:solidFill>
                <a:srgbClr val="4B4444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90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905" y="1456980"/>
            <a:ext cx="7888723" cy="45259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" descr="NU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 b="27039"/>
          <a:stretch>
            <a:fillRect/>
          </a:stretch>
        </p:blipFill>
        <p:spPr bwMode="auto">
          <a:xfrm>
            <a:off x="6465888" y="4141788"/>
            <a:ext cx="27066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2385BF-C007-4D0E-AAD9-1CB27598A59F}" type="slidenum">
              <a:rPr lang="en-US">
                <a:solidFill>
                  <a:srgbClr val="E8E2DC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8E2DC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Baskerville Old Face" pitchFamily="18" charset="0"/>
                <a:ea typeface="ＭＳ Ｐゴシック" pitchFamily="34" charset="-128"/>
              </a:rPr>
              <a:t>Dukakis Center for Urban &amp; Regional Policy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  <a:sym typeface="Wingdings"/>
              </a:rPr>
              <a:t>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</a:rPr>
              <a:t>www.northeastern.edu/dukakiscenter</a:t>
            </a:r>
          </a:p>
        </p:txBody>
      </p:sp>
    </p:spTree>
    <p:extLst>
      <p:ext uri="{BB962C8B-B14F-4D97-AF65-F5344CB8AC3E}">
        <p14:creationId xmlns:p14="http://schemas.microsoft.com/office/powerpoint/2010/main" val="2823960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905" y="1456980"/>
            <a:ext cx="7888723" cy="45259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" descr="NUse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1" b="27039"/>
          <a:stretch>
            <a:fillRect/>
          </a:stretch>
        </p:blipFill>
        <p:spPr bwMode="auto">
          <a:xfrm>
            <a:off x="6465888" y="4141788"/>
            <a:ext cx="27066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2385BF-C007-4D0E-AAD9-1CB27598A59F}" type="slidenum">
              <a:rPr lang="en-US">
                <a:solidFill>
                  <a:srgbClr val="E8E2DC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E8E2DC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Baskerville Old Face" pitchFamily="18" charset="0"/>
                <a:ea typeface="ＭＳ Ｐゴシック" pitchFamily="34" charset="-128"/>
              </a:rPr>
              <a:t>Dukakis Center for Urban &amp; Regional Policy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  <a:sym typeface="Wingdings"/>
              </a:rPr>
              <a:t> </a:t>
            </a:r>
            <a:r>
              <a:rPr lang="en-US" sz="1400" dirty="0">
                <a:solidFill>
                  <a:srgbClr val="FFFFFF"/>
                </a:solidFill>
                <a:latin typeface="HelveticaNeueLT Std" pitchFamily="34" charset="0"/>
                <a:ea typeface="ＭＳ Ｐゴシック" pitchFamily="34" charset="-128"/>
              </a:rPr>
              <a:t>www.northeastern.edu/dukakiscenter</a:t>
            </a:r>
          </a:p>
        </p:txBody>
      </p:sp>
    </p:spTree>
    <p:extLst>
      <p:ext uri="{BB962C8B-B14F-4D97-AF65-F5344CB8AC3E}">
        <p14:creationId xmlns:p14="http://schemas.microsoft.com/office/powerpoint/2010/main" val="2955683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72575" cy="6858000"/>
          </a:xfrm>
          <a:prstGeom prst="rect">
            <a:avLst/>
          </a:prstGeom>
          <a:solidFill>
            <a:srgbClr val="A29682">
              <a:alpha val="50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084101"/>
            <a:ext cx="722313" cy="1425575"/>
          </a:xfrm>
          <a:prstGeom prst="rect">
            <a:avLst/>
          </a:prstGeom>
          <a:solidFill>
            <a:schemeClr val="tx2"/>
          </a:solidFill>
          <a:ln w="9525">
            <a:solidFill>
              <a:srgbClr val="C4002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22313" y="1084101"/>
            <a:ext cx="8450262" cy="1425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352" y="1419535"/>
            <a:ext cx="7772400" cy="1089755"/>
          </a:xfrm>
          <a:prstGeom prst="rect">
            <a:avLst/>
          </a:prstGeom>
        </p:spPr>
        <p:txBody>
          <a:bodyPr anchor="t"/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71127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172385BF-C007-4D0E-AAD9-1CB27598A5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92369" y="6400408"/>
            <a:ext cx="797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chemeClr val="bg1"/>
                </a:solidFill>
                <a:latin typeface="Baskerville Old Face" pitchFamily="18" charset="0"/>
              </a:rPr>
              <a:t>Dukakis Center for Urban &amp; Regional Policy  </a:t>
            </a:r>
            <a:r>
              <a:rPr lang="en-US" sz="1400" b="0" dirty="0" smtClean="0">
                <a:solidFill>
                  <a:schemeClr val="bg1"/>
                </a:solidFill>
                <a:latin typeface="HelveticaNeueLT Std" pitchFamily="34" charset="0"/>
                <a:sym typeface="Wingdings"/>
              </a:rPr>
              <a:t>  </a:t>
            </a:r>
            <a:r>
              <a:rPr lang="en-US" sz="1800" b="0" u="sng" dirty="0" smtClean="0">
                <a:solidFill>
                  <a:srgbClr val="3A5BA4"/>
                </a:solidFill>
                <a:latin typeface="Baskerville Old Face" panose="02020602080505020303" pitchFamily="18" charset="0"/>
              </a:rPr>
              <a:t>www.northeastern.edu/dukakiscenter</a:t>
            </a:r>
            <a:r>
              <a:rPr lang="en-US" sz="1800" b="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  </a:t>
            </a:r>
            <a:endParaRPr lang="en-US" sz="1800" b="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79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172385BF-C007-4D0E-AAD9-1CB27598A5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92369" y="6400408"/>
            <a:ext cx="797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chemeClr val="bg1"/>
                </a:solidFill>
                <a:latin typeface="Baskerville Old Face" pitchFamily="18" charset="0"/>
              </a:rPr>
              <a:t>Dukakis Center for Urban &amp; Regional Policy  </a:t>
            </a:r>
            <a:r>
              <a:rPr lang="en-US" sz="1400" b="0" dirty="0" smtClean="0">
                <a:solidFill>
                  <a:schemeClr val="bg1"/>
                </a:solidFill>
                <a:latin typeface="HelveticaNeueLT Std" pitchFamily="34" charset="0"/>
                <a:sym typeface="Wingdings"/>
              </a:rPr>
              <a:t>  </a:t>
            </a:r>
            <a:r>
              <a:rPr lang="en-US" sz="1800" b="0" u="sng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www.northeastern.edu/dukakiscenter</a:t>
            </a:r>
            <a:r>
              <a:rPr lang="en-US" sz="1800" b="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  </a:t>
            </a:r>
            <a:endParaRPr lang="en-US" sz="1800" b="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905" y="2632668"/>
            <a:ext cx="7888723" cy="335027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>
              <a:latin typeface="+mn-lt"/>
              <a:cs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07102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172385BF-C007-4D0E-AAD9-1CB27598A5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Baskerville Old Face" pitchFamily="18" charset="0"/>
              </a:rPr>
              <a:t>Dukakis Center for Urban &amp; Regional Policy </a:t>
            </a:r>
            <a:r>
              <a:rPr lang="en-US" sz="1400" b="0" dirty="0" smtClean="0">
                <a:solidFill>
                  <a:schemeClr val="bg1"/>
                </a:solidFill>
                <a:latin typeface="HelveticaNeueLT Std" pitchFamily="34" charset="0"/>
                <a:sym typeface="Wingdings"/>
              </a:rPr>
              <a:t> </a:t>
            </a:r>
            <a:r>
              <a:rPr lang="en-US" sz="1400" b="0" dirty="0" smtClean="0">
                <a:solidFill>
                  <a:schemeClr val="bg1"/>
                </a:solidFill>
                <a:latin typeface="HelveticaNeueLT Std" pitchFamily="34" charset="0"/>
              </a:rPr>
              <a:t>www.northeastern.edu/dukakiscenter</a:t>
            </a:r>
            <a:endParaRPr lang="en-US" sz="1400" b="0" dirty="0">
              <a:solidFill>
                <a:schemeClr val="bg1"/>
              </a:solidFill>
              <a:latin typeface="HelveticaNeueLT Std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580906" y="1163156"/>
            <a:ext cx="8585799" cy="77617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1163156"/>
            <a:ext cx="722313" cy="776176"/>
          </a:xfrm>
          <a:prstGeom prst="rect">
            <a:avLst/>
          </a:prstGeom>
          <a:solidFill>
            <a:schemeClr val="tx2"/>
          </a:solidFill>
          <a:ln w="9525">
            <a:solidFill>
              <a:srgbClr val="C4002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9874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0906" y="1600201"/>
            <a:ext cx="3735073" cy="500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baseline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800"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 smtClean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41151" y="2243457"/>
            <a:ext cx="3628478" cy="393094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 Bold"/>
              <a:buNone/>
              <a:tabLst/>
              <a:defRPr sz="1800" b="0" baseline="0">
                <a:solidFill>
                  <a:schemeClr val="tx1"/>
                </a:solidFill>
              </a:defRPr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tabLst/>
              <a:defRPr sz="180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/>
            </a:lvl3pPr>
            <a:lvl4pPr marL="457200">
              <a:defRPr/>
            </a:lvl4pPr>
            <a:lvl5pPr marL="914400">
              <a:defRPr/>
            </a:lvl5pPr>
          </a:lstStyle>
          <a:p>
            <a:pPr lvl="2"/>
            <a:r>
              <a:rPr lang="en-US" dirty="0" smtClean="0"/>
              <a:t>First level</a:t>
            </a:r>
          </a:p>
          <a:p>
            <a:pPr lvl="3"/>
            <a:r>
              <a:rPr lang="en-US" dirty="0" smtClean="0"/>
              <a:t>Second level</a:t>
            </a:r>
          </a:p>
          <a:p>
            <a:pPr lvl="4"/>
            <a:r>
              <a:rPr lang="en-US" dirty="0" smtClean="0"/>
              <a:t>Third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172385BF-C007-4D0E-AAD9-1CB27598A5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Baskerville Old Face" pitchFamily="18" charset="0"/>
              </a:rPr>
              <a:t>Dukakis Center for Urban &amp; Regional Policy </a:t>
            </a:r>
            <a:r>
              <a:rPr lang="en-US" sz="1400" b="0" dirty="0" smtClean="0">
                <a:solidFill>
                  <a:schemeClr val="bg1"/>
                </a:solidFill>
                <a:latin typeface="HelveticaNeueLT Std" pitchFamily="34" charset="0"/>
                <a:sym typeface="Wingdings"/>
              </a:rPr>
              <a:t> </a:t>
            </a:r>
            <a:r>
              <a:rPr lang="en-US" sz="1400" b="0" dirty="0" smtClean="0">
                <a:solidFill>
                  <a:schemeClr val="bg1"/>
                </a:solidFill>
                <a:latin typeface="HelveticaNeueLT Std" pitchFamily="34" charset="0"/>
              </a:rPr>
              <a:t>www.northeastern.edu/dukakiscenter</a:t>
            </a:r>
            <a:endParaRPr lang="en-US" sz="1400" b="0" dirty="0">
              <a:solidFill>
                <a:schemeClr val="bg1"/>
              </a:solidFill>
              <a:latin typeface="HelveticaNeueLT Std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41152" y="1600201"/>
            <a:ext cx="3628478" cy="500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baseline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800"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 smtClean="0"/>
              <a:t>Click to edit subhead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07641" y="2243457"/>
            <a:ext cx="3708337" cy="393094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 Bold"/>
              <a:buNone/>
              <a:tabLst/>
              <a:defRPr sz="1800" b="0" baseline="0">
                <a:solidFill>
                  <a:schemeClr val="tx1"/>
                </a:solidFill>
              </a:defRPr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tabLst/>
              <a:defRPr sz="180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/>
            </a:lvl3pPr>
            <a:lvl4pPr marL="457200">
              <a:defRPr/>
            </a:lvl4pPr>
            <a:lvl5pPr marL="914400">
              <a:defRPr/>
            </a:lvl5pPr>
          </a:lstStyle>
          <a:p>
            <a:pPr lvl="2"/>
            <a:r>
              <a:rPr lang="en-US" dirty="0" smtClean="0"/>
              <a:t>First level</a:t>
            </a:r>
          </a:p>
          <a:p>
            <a:pPr lvl="3"/>
            <a:r>
              <a:rPr lang="en-US" dirty="0" smtClean="0"/>
              <a:t>Second level</a:t>
            </a:r>
          </a:p>
          <a:p>
            <a:pPr lvl="4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976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66750" y="1068388"/>
            <a:ext cx="7802563" cy="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0906" y="456054"/>
            <a:ext cx="7888723" cy="718376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172385BF-C007-4D0E-AAD9-1CB27598A5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Baskerville Old Face" pitchFamily="18" charset="0"/>
              </a:rPr>
              <a:t>Dukakis Center for Urban &amp; Regional Policy </a:t>
            </a:r>
            <a:r>
              <a:rPr lang="en-US" sz="1400" b="0" dirty="0" smtClean="0">
                <a:solidFill>
                  <a:schemeClr val="bg1"/>
                </a:solidFill>
                <a:latin typeface="HelveticaNeueLT Std" pitchFamily="34" charset="0"/>
                <a:sym typeface="Wingdings"/>
              </a:rPr>
              <a:t> </a:t>
            </a:r>
            <a:r>
              <a:rPr lang="en-US" sz="1700" b="0" dirty="0" smtClean="0">
                <a:solidFill>
                  <a:srgbClr val="3A5BA4"/>
                </a:solidFill>
                <a:latin typeface="Baskerville Old Face" panose="02020602080505020303" pitchFamily="18" charset="0"/>
              </a:rPr>
              <a:t>www.northeastern.edu/dukakiscenter</a:t>
            </a:r>
            <a:endParaRPr lang="en-US" sz="1700" b="0" dirty="0">
              <a:solidFill>
                <a:srgbClr val="3A5BA4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41151" y="1483895"/>
            <a:ext cx="3628478" cy="469051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 Bold"/>
              <a:buNone/>
              <a:tabLst/>
              <a:defRPr sz="1800" b="0" baseline="0">
                <a:solidFill>
                  <a:schemeClr val="tx1"/>
                </a:solidFill>
              </a:defRPr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tabLst/>
              <a:defRPr sz="180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/>
            </a:lvl3pPr>
            <a:lvl4pPr marL="457200">
              <a:defRPr/>
            </a:lvl4pPr>
            <a:lvl5pPr marL="914400">
              <a:defRPr/>
            </a:lvl5pPr>
          </a:lstStyle>
          <a:p>
            <a:pPr lvl="2"/>
            <a:r>
              <a:rPr lang="en-US" dirty="0" smtClean="0"/>
              <a:t>First level</a:t>
            </a:r>
          </a:p>
          <a:p>
            <a:pPr lvl="3"/>
            <a:r>
              <a:rPr lang="en-US" dirty="0" smtClean="0"/>
              <a:t>Second level</a:t>
            </a:r>
          </a:p>
          <a:p>
            <a:pPr lvl="4"/>
            <a:r>
              <a:rPr lang="en-US" dirty="0" smtClean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07641" y="1483895"/>
            <a:ext cx="3708337" cy="469051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 Bold"/>
              <a:buNone/>
              <a:tabLst/>
              <a:defRPr sz="1800" b="0" baseline="0">
                <a:solidFill>
                  <a:schemeClr val="tx1"/>
                </a:solidFill>
              </a:defRPr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None/>
              <a:tabLst/>
              <a:defRPr sz="180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/>
            </a:lvl3pPr>
            <a:lvl4pPr marL="457200">
              <a:defRPr/>
            </a:lvl4pPr>
            <a:lvl5pPr marL="914400">
              <a:defRPr/>
            </a:lvl5pPr>
          </a:lstStyle>
          <a:p>
            <a:pPr lvl="2"/>
            <a:r>
              <a:rPr lang="en-US" dirty="0" smtClean="0"/>
              <a:t>First level</a:t>
            </a:r>
          </a:p>
          <a:p>
            <a:pPr lvl="3"/>
            <a:r>
              <a:rPr lang="en-US" dirty="0" smtClean="0"/>
              <a:t>Second level</a:t>
            </a:r>
          </a:p>
          <a:p>
            <a:pPr lvl="4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8510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0633" y="6350000"/>
            <a:ext cx="9177338" cy="527050"/>
          </a:xfrm>
          <a:prstGeom prst="rect">
            <a:avLst/>
          </a:prstGeom>
          <a:solidFill>
            <a:srgbClr val="4B4444"/>
          </a:solidFill>
          <a:ln>
            <a:solidFill>
              <a:srgbClr val="4B4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209633" y="6449836"/>
            <a:ext cx="5222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172385BF-C007-4D0E-AAD9-1CB27598A5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63567" y="6400408"/>
            <a:ext cx="780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Baskerville Old Face" pitchFamily="18" charset="0"/>
              </a:rPr>
              <a:t>Dukakis Center for Urban &amp; Regional Policy </a:t>
            </a:r>
            <a:r>
              <a:rPr lang="en-US" sz="1400" b="0" dirty="0" smtClean="0">
                <a:solidFill>
                  <a:schemeClr val="bg1"/>
                </a:solidFill>
                <a:latin typeface="HelveticaNeueLT Std" pitchFamily="34" charset="0"/>
                <a:sym typeface="Wingdings"/>
              </a:rPr>
              <a:t> </a:t>
            </a:r>
            <a:r>
              <a:rPr lang="en-US" sz="1400" b="0" dirty="0" smtClean="0">
                <a:solidFill>
                  <a:schemeClr val="bg1"/>
                </a:solidFill>
                <a:latin typeface="HelveticaNeueLT Std" pitchFamily="34" charset="0"/>
              </a:rPr>
              <a:t>www.northeastern.edu/dukakiscenter</a:t>
            </a:r>
            <a:endParaRPr lang="en-US" sz="1400" b="0" dirty="0">
              <a:solidFill>
                <a:schemeClr val="bg1"/>
              </a:solidFill>
              <a:latin typeface="HelveticaNeue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0" r:id="rId2"/>
    <p:sldLayoutId id="2147483709" r:id="rId3"/>
    <p:sldLayoutId id="2147483707" r:id="rId4"/>
    <p:sldLayoutId id="2147483712" r:id="rId5"/>
    <p:sldLayoutId id="2147483711" r:id="rId6"/>
    <p:sldLayoutId id="2147483689" r:id="rId7"/>
    <p:sldLayoutId id="2147483710" r:id="rId8"/>
    <p:sldLayoutId id="2147483700" r:id="rId9"/>
    <p:sldLayoutId id="2147483701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34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2" y="87766"/>
            <a:ext cx="9210640" cy="4416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2" y="4504340"/>
            <a:ext cx="9129068" cy="18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2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112855"/>
              </p:ext>
            </p:extLst>
          </p:nvPr>
        </p:nvGraphicFramePr>
        <p:xfrm>
          <a:off x="240862" y="289034"/>
          <a:ext cx="8662276" cy="5943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77035" y="45010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801,444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037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786846"/>
              </p:ext>
            </p:extLst>
          </p:nvPr>
        </p:nvGraphicFramePr>
        <p:xfrm>
          <a:off x="237435" y="281608"/>
          <a:ext cx="8669130" cy="6294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71600" y="1522726"/>
            <a:ext cx="5352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Boston’s loss was the suburb’s gain as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Central Cities emptied and suburbs blossomed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1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2729" y="432381"/>
            <a:ext cx="5738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The Housing Solution:  Suburban Sprawl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06" y="1096471"/>
            <a:ext cx="6545604" cy="501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7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cdn7.triplepundit.com/wp-content/uploads/2011/07/suburban-spraw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0" y="779055"/>
            <a:ext cx="7307268" cy="489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90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Demographic Revolution #3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4083" y="3154019"/>
            <a:ext cx="26388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1980-2010</a:t>
            </a:r>
          </a:p>
          <a:p>
            <a:r>
              <a:rPr lang="en-US" sz="4000" b="1" dirty="0" smtClean="0"/>
              <a:t>2010-2030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32535" y="4504340"/>
            <a:ext cx="38395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Young Millennials</a:t>
            </a:r>
          </a:p>
          <a:p>
            <a:pPr algn="ctr"/>
            <a:r>
              <a:rPr lang="en-US" sz="2800" b="1" dirty="0" smtClean="0"/>
              <a:t>Aging Baby Boomers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438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985609"/>
              </p:ext>
            </p:extLst>
          </p:nvPr>
        </p:nvGraphicFramePr>
        <p:xfrm>
          <a:off x="-1463040" y="-179070"/>
          <a:ext cx="12070080" cy="7216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57800" y="17526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Return to the City</a:t>
            </a:r>
            <a:endParaRPr lang="en-US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267200" y="2057400"/>
            <a:ext cx="4191000" cy="45720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4599" y="1219200"/>
            <a:ext cx="5083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After 1980, Boston begins to grow again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0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12444"/>
              </p:ext>
            </p:extLst>
          </p:nvPr>
        </p:nvGraphicFramePr>
        <p:xfrm>
          <a:off x="240862" y="289034"/>
          <a:ext cx="8662276" cy="5559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23415" y="93978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Net In-Migration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0460" y="3359549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Net Out-Migration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70529" y="5426060"/>
            <a:ext cx="1083837" cy="34564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83650" y="5426059"/>
            <a:ext cx="1237457" cy="34564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00" y="471815"/>
            <a:ext cx="5991180" cy="570408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74205" y="5349250"/>
            <a:ext cx="768100" cy="26883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94705" y="5349249"/>
            <a:ext cx="768100" cy="26883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855" y="663840"/>
            <a:ext cx="83215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Boston-Cambridge-Somerville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In 2000, </a:t>
            </a:r>
            <a:r>
              <a:rPr lang="en-US" sz="2800" dirty="0" smtClean="0">
                <a:solidFill>
                  <a:srgbClr val="C00000"/>
                </a:solidFill>
              </a:rPr>
              <a:t>20-34 year-olds </a:t>
            </a:r>
            <a:r>
              <a:rPr lang="en-US" sz="2800" dirty="0" smtClean="0"/>
              <a:t>comprise </a:t>
            </a:r>
            <a:r>
              <a:rPr lang="en-US" sz="2800" b="1" dirty="0" smtClean="0">
                <a:solidFill>
                  <a:srgbClr val="C00000"/>
                </a:solidFill>
              </a:rPr>
              <a:t>34.8%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   of the region’s total population</a:t>
            </a:r>
          </a:p>
          <a:p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Between 2000 and 2010, </a:t>
            </a:r>
            <a:r>
              <a:rPr lang="en-US" sz="2800" dirty="0" smtClean="0">
                <a:solidFill>
                  <a:srgbClr val="C00000"/>
                </a:solidFill>
              </a:rPr>
              <a:t>20-34 year-olds </a:t>
            </a:r>
            <a:r>
              <a:rPr lang="en-US" sz="2800" dirty="0" smtClean="0"/>
              <a:t>are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responsible for </a:t>
            </a:r>
            <a:r>
              <a:rPr lang="en-US" sz="2800" b="1" dirty="0" smtClean="0">
                <a:solidFill>
                  <a:srgbClr val="C00000"/>
                </a:solidFill>
              </a:rPr>
              <a:t>73.9%</a:t>
            </a:r>
            <a:r>
              <a:rPr lang="en-US" sz="2800" dirty="0" smtClean="0"/>
              <a:t> of the growth in the region</a:t>
            </a:r>
            <a:endParaRPr lang="en-US" sz="2800" dirty="0"/>
          </a:p>
        </p:txBody>
      </p:sp>
      <p:pic>
        <p:nvPicPr>
          <p:cNvPr id="4" name="ch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015" y="4350720"/>
            <a:ext cx="2048515" cy="156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6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093409"/>
              </p:ext>
            </p:extLst>
          </p:nvPr>
        </p:nvGraphicFramePr>
        <p:xfrm>
          <a:off x="237435" y="281609"/>
          <a:ext cx="8669130" cy="589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71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52" y="1316725"/>
            <a:ext cx="7772400" cy="108975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The Commonwealth: A Strong Economy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232266"/>
              </p:ext>
            </p:extLst>
          </p:nvPr>
        </p:nvGraphicFramePr>
        <p:xfrm>
          <a:off x="237435" y="281609"/>
          <a:ext cx="8669130" cy="589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4800" y="990600"/>
            <a:ext cx="4570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Each year Boston now attracts</a:t>
            </a:r>
          </a:p>
          <a:p>
            <a:r>
              <a:rPr lang="en-US" b="1" dirty="0">
                <a:solidFill>
                  <a:srgbClr val="C00000"/>
                </a:solidFill>
              </a:rPr>
              <a:t>t</a:t>
            </a:r>
            <a:r>
              <a:rPr lang="en-US" b="1" dirty="0" smtClean="0">
                <a:solidFill>
                  <a:srgbClr val="C00000"/>
                </a:solidFill>
              </a:rPr>
              <a:t>housands of young college students …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and now many are staying</a:t>
            </a:r>
          </a:p>
        </p:txBody>
      </p:sp>
    </p:spTree>
    <p:extLst>
      <p:ext uri="{BB962C8B-B14F-4D97-AF65-F5344CB8AC3E}">
        <p14:creationId xmlns:p14="http://schemas.microsoft.com/office/powerpoint/2010/main" val="42934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 Decker …. 1910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80906" y="1307412"/>
            <a:ext cx="7888723" cy="4864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51" y="3697835"/>
            <a:ext cx="3656178" cy="24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 Decker …. 2010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80906" y="1307412"/>
            <a:ext cx="7888723" cy="4864010"/>
          </a:xfrm>
          <a:prstGeom prst="rect">
            <a:avLst/>
          </a:prstGeom>
        </p:spPr>
      </p:pic>
      <p:pic>
        <p:nvPicPr>
          <p:cNvPr id="5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430" y="3655388"/>
            <a:ext cx="3655850" cy="25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353357"/>
              </p:ext>
            </p:extLst>
          </p:nvPr>
        </p:nvGraphicFramePr>
        <p:xfrm>
          <a:off x="312420" y="200025"/>
          <a:ext cx="8671560" cy="596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19975" y="6066234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Source: U.S. Census</a:t>
            </a:r>
            <a:endParaRPr lang="en-US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4127" y="1102013"/>
            <a:ext cx="804726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2-4 Unit Buildings … including the classic “Triple Decker” … have been the chief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housing stock for Boston-area 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working families … making up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25-60% of housing stock</a:t>
            </a:r>
          </a:p>
          <a:p>
            <a:endParaRPr lang="en-US" sz="1600" b="1" dirty="0">
              <a:solidFill>
                <a:schemeClr val="tx2"/>
              </a:solidFill>
            </a:endParaRPr>
          </a:p>
          <a:p>
            <a:r>
              <a:rPr lang="en-US" sz="1600" b="1" dirty="0" smtClean="0">
                <a:solidFill>
                  <a:schemeClr val="tx2"/>
                </a:solidFill>
              </a:rPr>
              <a:t>We need these multi-bedroom units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for Working Families</a:t>
            </a:r>
          </a:p>
          <a:p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ile:JP double three decker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6197" r="4968" b="14957"/>
          <a:stretch/>
        </p:blipFill>
        <p:spPr bwMode="auto">
          <a:xfrm>
            <a:off x="5553075" y="1717566"/>
            <a:ext cx="2000249" cy="1887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55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52" y="1316725"/>
            <a:ext cx="7772400" cy="10897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 Does the Future Hold for Greater Boston’s Demography?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13779" y="3429000"/>
            <a:ext cx="28857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3F3929"/>
                </a:solidFill>
              </a:rPr>
              <a:t>2010-2030</a:t>
            </a:r>
          </a:p>
        </p:txBody>
      </p:sp>
    </p:spTree>
    <p:extLst>
      <p:ext uri="{BB962C8B-B14F-4D97-AF65-F5344CB8AC3E}">
        <p14:creationId xmlns:p14="http://schemas.microsoft.com/office/powerpoint/2010/main" val="4269612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397640"/>
              </p:ext>
            </p:extLst>
          </p:nvPr>
        </p:nvGraphicFramePr>
        <p:xfrm>
          <a:off x="237435" y="281609"/>
          <a:ext cx="8669130" cy="5966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11253" y="1803547"/>
            <a:ext cx="50962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Throughout Metro Boston, the next 15 years</a:t>
            </a:r>
          </a:p>
          <a:p>
            <a:r>
              <a:rPr lang="en-US" b="1" dirty="0">
                <a:solidFill>
                  <a:srgbClr val="C00000"/>
                </a:solidFill>
              </a:rPr>
              <a:t>w</a:t>
            </a:r>
            <a:r>
              <a:rPr lang="en-US" b="1" dirty="0" smtClean="0">
                <a:solidFill>
                  <a:srgbClr val="C00000"/>
                </a:solidFill>
              </a:rPr>
              <a:t>ill see an explosion in the number of aging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Baby Boomers … and continued growth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in millennials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837895" y="971080"/>
            <a:ext cx="1524000" cy="533400"/>
          </a:xfrm>
          <a:prstGeom prst="ellipse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4800" y="57912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81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462983"/>
              </p:ext>
            </p:extLst>
          </p:nvPr>
        </p:nvGraphicFramePr>
        <p:xfrm>
          <a:off x="1077145" y="1355130"/>
          <a:ext cx="6298420" cy="4698363"/>
        </p:xfrm>
        <a:graphic>
          <a:graphicData uri="http://schemas.openxmlformats.org/drawingml/2006/table">
            <a:tbl>
              <a:tblPr firstRow="1" firstCol="1" bandRow="1"/>
              <a:tblGrid>
                <a:gridCol w="1259684"/>
                <a:gridCol w="1259684"/>
                <a:gridCol w="1259684"/>
                <a:gridCol w="1259684"/>
                <a:gridCol w="1259684"/>
              </a:tblGrid>
              <a:tr h="128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Households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(in 000s)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Person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Households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or more Person Households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Number of Persons per Household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43,468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10.9%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37.8%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52,610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13.1%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62,874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36.9%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80,776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22.7%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28.5%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93,347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24.6%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25.9%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104,705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25.5%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116,716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27.5%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66965" y="523242"/>
            <a:ext cx="31108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U.S. Household Size 1950 - 2010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Source:  U.S. Census Bureau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Oval 3"/>
          <p:cNvSpPr/>
          <p:nvPr/>
        </p:nvSpPr>
        <p:spPr>
          <a:xfrm>
            <a:off x="3688685" y="2773873"/>
            <a:ext cx="960125" cy="3072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695851" y="4215181"/>
            <a:ext cx="960125" cy="3072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88684" y="5656490"/>
            <a:ext cx="960125" cy="3072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61820" y="2760333"/>
            <a:ext cx="960125" cy="3072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819" y="4215181"/>
            <a:ext cx="960125" cy="3072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52488" y="5688931"/>
            <a:ext cx="960125" cy="3072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5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27" y="740650"/>
            <a:ext cx="7929248" cy="4608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81445" y="4350720"/>
            <a:ext cx="921720" cy="3840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27289" y="4350720"/>
            <a:ext cx="921720" cy="3840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49287" y="4350720"/>
            <a:ext cx="921720" cy="3840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8423" y="5316803"/>
            <a:ext cx="7143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Already, more than 60% of Greater Boston Households contain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no more than 2 persons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940243"/>
              </p:ext>
            </p:extLst>
          </p:nvPr>
        </p:nvGraphicFramePr>
        <p:xfrm>
          <a:off x="318268" y="202018"/>
          <a:ext cx="8656320" cy="609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49090" y="1565564"/>
            <a:ext cx="3647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And tomorrow, virtually all the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growth will be among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Single Person Households and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Small Families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7636" y="1565564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+147,000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1017" y="1066800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+177,000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3272" y="2909454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+8,000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2860" y="1278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1"/>
          <p:cNvSpPr txBox="1"/>
          <p:nvPr/>
        </p:nvSpPr>
        <p:spPr>
          <a:xfrm>
            <a:off x="7529185" y="663840"/>
            <a:ext cx="1382580" cy="28408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Source: MAPC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8524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106500"/>
              </p:ext>
            </p:extLst>
          </p:nvPr>
        </p:nvGraphicFramePr>
        <p:xfrm>
          <a:off x="237435" y="281609"/>
          <a:ext cx="8669130" cy="589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38800" y="1524000"/>
            <a:ext cx="311816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</a:t>
            </a:r>
            <a:r>
              <a:rPr lang="en-US" sz="2800" b="1" dirty="0" smtClean="0">
                <a:solidFill>
                  <a:srgbClr val="C00000"/>
                </a:solidFill>
              </a:rPr>
              <a:t>his will mean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a huge increase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in demand for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s</a:t>
            </a:r>
            <a:r>
              <a:rPr lang="en-US" sz="2800" b="1" dirty="0" smtClean="0">
                <a:solidFill>
                  <a:srgbClr val="C00000"/>
                </a:solidFill>
              </a:rPr>
              <a:t>maller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housing units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980" y="279790"/>
            <a:ext cx="6417387" cy="608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0" y="471815"/>
            <a:ext cx="8792939" cy="491583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183540" y="2238445"/>
            <a:ext cx="652885" cy="3072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721210" y="2661355"/>
            <a:ext cx="652885" cy="3072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/>
              <a:t>Young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/>
              <a:t>Millennials</a:t>
            </a:r>
          </a:p>
          <a:p>
            <a:endParaRPr lang="en-US" sz="24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 </a:t>
            </a:r>
            <a:r>
              <a:rPr lang="en-US" sz="2400" b="1" dirty="0" smtClean="0"/>
              <a:t>            Working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/>
              <a:t>            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/>
              <a:t>                                   Aging Baby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 </a:t>
            </a:r>
            <a:r>
              <a:rPr lang="en-US" sz="2400" b="1" dirty="0" smtClean="0"/>
              <a:t>                                  Boomers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Housing for: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43000"/>
            <a:ext cx="1752600" cy="153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048000"/>
            <a:ext cx="2077799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863" y="4614863"/>
            <a:ext cx="1979594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4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52" y="1278320"/>
            <a:ext cx="7772400" cy="10897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Home Sales and Housing Production in Greater Boston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95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45" y="817461"/>
            <a:ext cx="8449100" cy="480062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645870" y="2386574"/>
            <a:ext cx="806505" cy="4992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778817" y="2296052"/>
            <a:ext cx="537670" cy="115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10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0" y="471814"/>
            <a:ext cx="8602719" cy="54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782357"/>
              </p:ext>
            </p:extLst>
          </p:nvPr>
        </p:nvGraphicFramePr>
        <p:xfrm>
          <a:off x="240862" y="289034"/>
          <a:ext cx="8662276" cy="5866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6876300" y="2046420"/>
            <a:ext cx="1075340" cy="14977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5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3" y="702245"/>
            <a:ext cx="8679530" cy="5107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87928" y="56564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PalatinoLTStd-Roman"/>
              </a:rPr>
              <a:t>121 municipalities out of 161 did not permit any multifamily housing in 2014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7556" y="1748631"/>
            <a:ext cx="7515225" cy="39433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1070" y="164575"/>
            <a:ext cx="7888723" cy="718376"/>
          </a:xfrm>
        </p:spPr>
        <p:txBody>
          <a:bodyPr/>
          <a:lstStyle/>
          <a:p>
            <a:r>
              <a:rPr lang="en-US" dirty="0" smtClean="0"/>
              <a:t>Chapter 40R Housing Production: Now adding to the Region’s New Housing Stock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2664" y="5715140"/>
            <a:ext cx="6345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97% of these units are in multi-unit structures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7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52" y="1355130"/>
            <a:ext cx="7772400" cy="108975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More Good News: Foreclosures Declining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2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109486"/>
              </p:ext>
            </p:extLst>
          </p:nvPr>
        </p:nvGraphicFramePr>
        <p:xfrm>
          <a:off x="240862" y="289034"/>
          <a:ext cx="8662276" cy="5866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98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90" y="241385"/>
            <a:ext cx="6531077" cy="58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52" y="1239915"/>
            <a:ext cx="7772400" cy="108975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Housing Prices and Rents in Greater Boston</a:t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5" y="548625"/>
            <a:ext cx="9116986" cy="560713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688685" y="3006545"/>
            <a:ext cx="4723815" cy="12673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471905"/>
              </p:ext>
            </p:extLst>
          </p:nvPr>
        </p:nvGraphicFramePr>
        <p:xfrm>
          <a:off x="240862" y="289035"/>
          <a:ext cx="8662276" cy="582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97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73817"/>
              </p:ext>
            </p:extLst>
          </p:nvPr>
        </p:nvGraphicFramePr>
        <p:xfrm>
          <a:off x="247650" y="290513"/>
          <a:ext cx="8648700" cy="5673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01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048331"/>
              </p:ext>
            </p:extLst>
          </p:nvPr>
        </p:nvGraphicFramePr>
        <p:xfrm>
          <a:off x="240862" y="289035"/>
          <a:ext cx="8662276" cy="5751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52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818698"/>
              </p:ext>
            </p:extLst>
          </p:nvPr>
        </p:nvGraphicFramePr>
        <p:xfrm>
          <a:off x="239346" y="283307"/>
          <a:ext cx="8665308" cy="5757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211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978269"/>
              </p:ext>
            </p:extLst>
          </p:nvPr>
        </p:nvGraphicFramePr>
        <p:xfrm>
          <a:off x="240862" y="289034"/>
          <a:ext cx="8662276" cy="5866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455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423960"/>
              </p:ext>
            </p:extLst>
          </p:nvPr>
        </p:nvGraphicFramePr>
        <p:xfrm>
          <a:off x="240862" y="289035"/>
          <a:ext cx="8662276" cy="582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85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26" y="548624"/>
            <a:ext cx="8508356" cy="51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15197"/>
              </p:ext>
            </p:extLst>
          </p:nvPr>
        </p:nvGraphicFramePr>
        <p:xfrm>
          <a:off x="240862" y="289034"/>
          <a:ext cx="8662276" cy="5905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3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55" y="318195"/>
            <a:ext cx="6924957" cy="600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103767"/>
              </p:ext>
            </p:extLst>
          </p:nvPr>
        </p:nvGraphicFramePr>
        <p:xfrm>
          <a:off x="236904" y="284529"/>
          <a:ext cx="8670192" cy="5679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64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/>
          </p:nvPr>
        </p:nvGraphicFramePr>
        <p:xfrm>
          <a:off x="245584" y="159026"/>
          <a:ext cx="8652831" cy="6120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8138" y="1285461"/>
            <a:ext cx="54168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Since 2000, effective rents have increased 50%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faster than median renter household income  …</a:t>
            </a:r>
          </a:p>
          <a:p>
            <a:r>
              <a:rPr lang="en-US" b="1" dirty="0">
                <a:solidFill>
                  <a:srgbClr val="C00000"/>
                </a:solidFill>
              </a:rPr>
              <a:t>l</a:t>
            </a:r>
            <a:r>
              <a:rPr lang="en-US" b="1" dirty="0" smtClean="0">
                <a:solidFill>
                  <a:srgbClr val="C00000"/>
                </a:solidFill>
              </a:rPr>
              <a:t>eading to skyrocketing housing cost burdens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for Working Families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232453" y="603848"/>
          <a:ext cx="6666948" cy="5555851"/>
        </p:xfrm>
        <a:graphic>
          <a:graphicData uri="http://schemas.openxmlformats.org/drawingml/2006/table">
            <a:tbl>
              <a:tblPr/>
              <a:tblGrid>
                <a:gridCol w="3374054"/>
                <a:gridCol w="1033372"/>
                <a:gridCol w="723555"/>
                <a:gridCol w="736249"/>
                <a:gridCol w="799718"/>
              </a:tblGrid>
              <a:tr h="665269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3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Rising Housing </a:t>
                      </a:r>
                      <a:r>
                        <a:rPr lang="en-US" sz="3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</a:t>
                      </a:r>
                      <a:r>
                        <a:rPr lang="en-US" sz="3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Burden – Greater Boston</a:t>
                      </a:r>
                      <a:endParaRPr lang="en-US" sz="32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50034"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598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Renter-Occupied Households Paying More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than </a:t>
                      </a: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30% of Income on Rent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39.2%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50.1%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51.3%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05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Renter-Occupied Households Paying More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than </a:t>
                      </a: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50% of Income on Rent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222222"/>
                          </a:solidFill>
                          <a:effectLst/>
                          <a:latin typeface="Calibri"/>
                        </a:rPr>
                        <a:t>19.6%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18.4%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25.4%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26.4%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05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Owner-Occupied Households w/ Mortgage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paying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than </a:t>
                      </a:r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30% of Income on HH Costs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222222"/>
                          </a:solidFill>
                          <a:effectLst/>
                          <a:latin typeface="Calibri"/>
                        </a:rPr>
                        <a:t>28.3%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26.7%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39.5%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40.4%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5668400" y="2700603"/>
            <a:ext cx="629392" cy="558140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9770" y="2700603"/>
            <a:ext cx="629392" cy="558140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68400" y="3851563"/>
            <a:ext cx="629392" cy="558140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152902" y="3851563"/>
            <a:ext cx="629392" cy="558140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58591" y="5177383"/>
            <a:ext cx="629392" cy="558140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52902" y="5164818"/>
            <a:ext cx="629392" cy="558140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/>
          </p:nvPr>
        </p:nvGraphicFramePr>
        <p:xfrm>
          <a:off x="117020" y="284770"/>
          <a:ext cx="8662276" cy="5717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59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52" y="1201510"/>
            <a:ext cx="7772400" cy="108975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Homelessness &amp; Housing Insecurity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8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55" y="625435"/>
            <a:ext cx="4824740" cy="48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5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170" y="318196"/>
            <a:ext cx="6644065" cy="587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1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195" y="625435"/>
            <a:ext cx="5885723" cy="523910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14080" y="977418"/>
            <a:ext cx="537670" cy="3840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195262"/>
            <a:ext cx="6906823" cy="594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8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Funding for our Housing Needs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7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C00000"/>
                </a:solidFill>
              </a:rPr>
              <a:t>Demographic Revolution #1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0585" y="3519189"/>
            <a:ext cx="3134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1870-1920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79869" y="4350186"/>
            <a:ext cx="4748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Urban Development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00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00074632"/>
              </p:ext>
            </p:extLst>
          </p:nvPr>
        </p:nvGraphicFramePr>
        <p:xfrm>
          <a:off x="347450" y="279790"/>
          <a:ext cx="8449100" cy="591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631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981522466"/>
              </p:ext>
            </p:extLst>
          </p:nvPr>
        </p:nvGraphicFramePr>
        <p:xfrm>
          <a:off x="539475" y="279790"/>
          <a:ext cx="8026645" cy="594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82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05" y="1239915"/>
            <a:ext cx="7772400" cy="108975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Projected Housing Needs: City of Boston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258863"/>
              </p:ext>
            </p:extLst>
          </p:nvPr>
        </p:nvGraphicFramePr>
        <p:xfrm>
          <a:off x="1538005" y="1163106"/>
          <a:ext cx="5971979" cy="4697612"/>
        </p:xfrm>
        <a:graphic>
          <a:graphicData uri="http://schemas.openxmlformats.org/drawingml/2006/table">
            <a:tbl>
              <a:tblPr firstRow="1" firstCol="1" bandRow="1"/>
              <a:tblGrid>
                <a:gridCol w="4807766"/>
                <a:gridCol w="1164213"/>
              </a:tblGrid>
              <a:tr h="827287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 Source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Units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City Assisted Low-Income: Non-Senior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6,500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City Assisted Low-Income: Senior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Middle-Income Inclusionary/Assisted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Middle-Income Unassisted: Non-Senior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Middle-Income Unassisted: Senior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Middle-Income Units Released via Dorm Production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Market-Rate Unassisted Senior &amp; Non-Senior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18,500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Market-Rate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Units to Support Market-Stabilizing Vacancy Rate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32028" y="207704"/>
            <a:ext cx="478656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Mayor Marty Walsh’s Projection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Sources of New Housing Production 2010-2030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Source: Housing a Changing City: Boston 2030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Oval 3"/>
          <p:cNvSpPr/>
          <p:nvPr/>
        </p:nvSpPr>
        <p:spPr>
          <a:xfrm>
            <a:off x="6607465" y="5541275"/>
            <a:ext cx="960125" cy="31944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8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52" y="1163105"/>
            <a:ext cx="7772400" cy="1089755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Solving One Part of the Housing Problem</a:t>
            </a:r>
            <a:br>
              <a:rPr lang="en-US" sz="3200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69170" y="3582620"/>
            <a:ext cx="6625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/>
                <a:cs typeface="+mj-cs"/>
              </a:rPr>
              <a:t>“The Millennial Village” – Housing for Graduate Students, Medical Residents &amp; Interns, and Other Young Professionals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388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80905" y="1376225"/>
            <a:ext cx="7888723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</a:t>
            </a:r>
            <a:r>
              <a:rPr lang="en-US" sz="1800" dirty="0" smtClean="0"/>
              <a:t>partment structures -- </a:t>
            </a:r>
            <a:r>
              <a:rPr lang="en-US" sz="1800" b="1" dirty="0" smtClean="0">
                <a:solidFill>
                  <a:schemeClr val="tx2"/>
                </a:solidFill>
              </a:rPr>
              <a:t>“Millennial Villages</a:t>
            </a:r>
            <a:r>
              <a:rPr lang="en-US" sz="1800" dirty="0" smtClean="0">
                <a:solidFill>
                  <a:schemeClr val="tx2"/>
                </a:solidFill>
              </a:rPr>
              <a:t>” </a:t>
            </a:r>
            <a:r>
              <a:rPr lang="en-US" sz="1800" dirty="0" smtClean="0"/>
              <a:t>--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 </a:t>
            </a:r>
            <a:r>
              <a:rPr lang="en-US" sz="1800" b="1" dirty="0" smtClean="0">
                <a:solidFill>
                  <a:schemeClr val="tx2"/>
                </a:solidFill>
              </a:rPr>
              <a:t>range of units</a:t>
            </a:r>
            <a:r>
              <a:rPr lang="en-US" sz="1800" dirty="0" smtClean="0"/>
              <a:t> from small/”micro” apartment to studios and multi-bedroom units for graduate students, medical students, and other </a:t>
            </a:r>
            <a:r>
              <a:rPr lang="en-US" sz="1800" dirty="0" err="1" smtClean="0"/>
              <a:t>millennials</a:t>
            </a:r>
            <a:r>
              <a:rPr lang="en-US" sz="1800" dirty="0" smtClean="0"/>
              <a:t>, varying in affordability from the low income graduate student to the more well-heeled student and young professional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2"/>
                </a:solidFill>
              </a:rPr>
              <a:t>Common shared space </a:t>
            </a:r>
            <a:r>
              <a:rPr lang="en-US" sz="1800" dirty="0" smtClean="0"/>
              <a:t>with lounges, laundry facilities, seminar rooms, study space, music practice rooms, work-out facilities, and offices that can act as small business incubators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Ground floors to house </a:t>
            </a:r>
            <a:r>
              <a:rPr lang="en-US" sz="1800" b="1" dirty="0" smtClean="0">
                <a:solidFill>
                  <a:schemeClr val="tx2"/>
                </a:solidFill>
              </a:rPr>
              <a:t>retail establishments </a:t>
            </a:r>
            <a:r>
              <a:rPr lang="en-US" sz="1800" dirty="0" smtClean="0"/>
              <a:t>– a grocery store, drycleaners, coffee 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2"/>
                </a:solidFill>
              </a:rPr>
              <a:t>Roof Garden for parties </a:t>
            </a:r>
            <a:r>
              <a:rPr lang="en-US" sz="1800" dirty="0" smtClean="0"/>
              <a:t>and BBQ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Near </a:t>
            </a:r>
            <a:r>
              <a:rPr lang="en-US" sz="1800" b="1" dirty="0" smtClean="0">
                <a:solidFill>
                  <a:schemeClr val="tx2"/>
                </a:solidFill>
              </a:rPr>
              <a:t>public transit </a:t>
            </a:r>
            <a:r>
              <a:rPr lang="en-US" sz="1800" dirty="0" smtClean="0"/>
              <a:t>where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</a:t>
            </a:r>
            <a:r>
              <a:rPr lang="en-US" sz="1800" dirty="0" smtClean="0"/>
              <a:t>arking for </a:t>
            </a:r>
            <a:r>
              <a:rPr lang="en-US" sz="1800" b="1" dirty="0" smtClean="0">
                <a:solidFill>
                  <a:schemeClr val="tx2"/>
                </a:solidFill>
              </a:rPr>
              <a:t>Zip Cars</a:t>
            </a:r>
            <a:r>
              <a:rPr lang="en-US" sz="1800" dirty="0" smtClean="0"/>
              <a:t>, bicycles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2"/>
                </a:solidFill>
              </a:rPr>
              <a:t>Storage Lockers </a:t>
            </a:r>
            <a:r>
              <a:rPr lang="en-US" sz="1800" dirty="0" smtClean="0"/>
              <a:t>in basement  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New Housing Model – “Millennial Villages”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30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514231" y="1377031"/>
            <a:ext cx="3735073" cy="39401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Smaller Units … including small double/triple bedrooms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Shared kitchens &amp; common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Limited/No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State/local government assistance on financing and land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Developer/Building Trades cost controls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Making the Millennium Village Affordable</a:t>
            </a:r>
            <a:endParaRPr lang="en-US" sz="24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17" y="1910431"/>
            <a:ext cx="4062412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Micro Housing Unit – ADD Inc.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29597"/>
            <a:ext cx="6415088" cy="480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52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Micro Housing Unit – ADD, Inc.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5438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67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This is the New Housing we need for tomorrow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6" y="1186596"/>
            <a:ext cx="3647321" cy="230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http://eugene-or.gov/images/pages/N770/BroadwayPlace_CPietsh_CityOfEugene003.2012_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38" y="1186597"/>
            <a:ext cx="3458651" cy="230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6" y="3714318"/>
            <a:ext cx="3647321" cy="22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38" y="3797445"/>
            <a:ext cx="3458651" cy="200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42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748629"/>
              </p:ext>
            </p:extLst>
          </p:nvPr>
        </p:nvGraphicFramePr>
        <p:xfrm>
          <a:off x="228489" y="289034"/>
          <a:ext cx="8662276" cy="5943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00225" y="56374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801,444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8310" y="777445"/>
            <a:ext cx="24459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1870-1920: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Wave of Immigration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leads to tripling of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Boston’s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Population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2430470"/>
            <a:ext cx="2100340" cy="14209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38565" y="3679437"/>
            <a:ext cx="1036935" cy="3072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 New Housing Collaborative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262" y="2929735"/>
            <a:ext cx="50610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 Role for:</a:t>
            </a:r>
          </a:p>
          <a:p>
            <a:r>
              <a:rPr lang="en-US" sz="2000" b="1" dirty="0"/>
              <a:t>	</a:t>
            </a:r>
            <a:endParaRPr lang="en-US" sz="2000" b="1" dirty="0" smtClean="0"/>
          </a:p>
          <a:p>
            <a:r>
              <a:rPr lang="en-US" sz="2000" b="1" dirty="0"/>
              <a:t>	</a:t>
            </a:r>
            <a:r>
              <a:rPr lang="en-US" sz="2000" b="1" dirty="0" smtClean="0"/>
              <a:t>Private Developers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Quasi-public &amp; Commercial Lenders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Universities and Teaching Hospitals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Architects and Construction Firms</a:t>
            </a:r>
          </a:p>
          <a:p>
            <a:r>
              <a:rPr lang="en-US" sz="2000" b="1" dirty="0" smtClean="0"/>
              <a:t>	Unionized Building Trades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Municipal Government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State Government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5439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The “Millennial” Housing Villages will be </a:t>
            </a:r>
            <a:r>
              <a:rPr lang="en-US" sz="2000" b="1" dirty="0" smtClean="0">
                <a:solidFill>
                  <a:srgbClr val="C00000"/>
                </a:solidFill>
              </a:rPr>
              <a:t>produced by private developers</a:t>
            </a:r>
            <a:r>
              <a:rPr lang="en-US" sz="2000" dirty="0" smtClean="0"/>
              <a:t> – for profit and non-profit - and these housing projects will remain on the city’s tax rolls.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In order to maintain affordability, private developers will agree to rental rates so that they make a </a:t>
            </a:r>
            <a:r>
              <a:rPr lang="en-US" sz="2000" b="1" dirty="0" smtClean="0">
                <a:solidFill>
                  <a:srgbClr val="C00000"/>
                </a:solidFill>
              </a:rPr>
              <a:t>reasonable, but not excessive, return on their investments.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Developers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7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smtClean="0"/>
              <a:t>Massachusetts is blessed with a range of commercial lenders along with </a:t>
            </a:r>
            <a:r>
              <a:rPr lang="en-US" sz="2000" b="1" dirty="0" smtClean="0">
                <a:solidFill>
                  <a:srgbClr val="C00000"/>
                </a:solidFill>
              </a:rPr>
              <a:t>quasi-public agencies </a:t>
            </a:r>
            <a:r>
              <a:rPr lang="en-US" sz="2000" dirty="0" smtClean="0"/>
              <a:t>that could play a role in the financing of these “Millennial Villages” including:</a:t>
            </a:r>
          </a:p>
          <a:p>
            <a:endParaRPr lang="en-US" sz="2000" dirty="0" smtClean="0"/>
          </a:p>
          <a:p>
            <a:pPr lvl="1"/>
            <a:r>
              <a:rPr lang="en-US" sz="2000" dirty="0" err="1" smtClean="0"/>
              <a:t>MassDevelopment</a:t>
            </a:r>
            <a:endParaRPr lang="en-US" sz="2000" dirty="0" smtClean="0"/>
          </a:p>
          <a:p>
            <a:pPr lvl="1"/>
            <a:r>
              <a:rPr lang="en-US" sz="2000" dirty="0" err="1" smtClean="0"/>
              <a:t>MassHousing</a:t>
            </a:r>
            <a:endParaRPr lang="en-US" sz="2000" dirty="0" smtClean="0"/>
          </a:p>
          <a:p>
            <a:pPr lvl="1"/>
            <a:r>
              <a:rPr lang="en-US" sz="2000" dirty="0" smtClean="0"/>
              <a:t>Massachusetts Housing Partnership</a:t>
            </a:r>
          </a:p>
          <a:p>
            <a:pPr lvl="1"/>
            <a:r>
              <a:rPr lang="en-US" sz="2000" dirty="0" smtClean="0"/>
              <a:t>Massachusetts Housing Investment Corporation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Quasi-Public and Commercial Lenders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80905" y="1509160"/>
            <a:ext cx="7888723" cy="452596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In order to assure commercial financing for these housing projects, local universities and teaching hospitals will join together and agree to </a:t>
            </a:r>
            <a:r>
              <a:rPr lang="en-US" sz="1800" b="1" dirty="0" smtClean="0">
                <a:solidFill>
                  <a:srgbClr val="C00000"/>
                </a:solidFill>
              </a:rPr>
              <a:t>master leases </a:t>
            </a:r>
            <a:r>
              <a:rPr lang="en-US" sz="1800" dirty="0" smtClean="0"/>
              <a:t>for most of the units in each “Millennial” Village – with each of these non-profits agreeing to take a share of these leases with the right to trade shares if necessary among themselves.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Local universities and teaching hospitals will </a:t>
            </a:r>
            <a:r>
              <a:rPr lang="en-US" sz="1800" b="1" dirty="0" smtClean="0">
                <a:solidFill>
                  <a:srgbClr val="C00000"/>
                </a:solidFill>
              </a:rPr>
              <a:t>market this housing </a:t>
            </a:r>
            <a:r>
              <a:rPr lang="en-US" sz="1800" dirty="0" smtClean="0"/>
              <a:t>to their graduate students, interns, and medical residents.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C00000"/>
                </a:solidFill>
              </a:rPr>
              <a:t>Units not occupied can be rented to others including recent alumni. 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Universities and Teaching Hospitals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0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In order to reduce the construction costs for these “Millennial Villages”, the unionized construction trades are </a:t>
            </a:r>
            <a:r>
              <a:rPr lang="en-US" sz="1800" b="1" dirty="0" smtClean="0">
                <a:solidFill>
                  <a:srgbClr val="C00000"/>
                </a:solidFill>
              </a:rPr>
              <a:t>encouraged to provide some relief on their normal labor rates </a:t>
            </a:r>
            <a:r>
              <a:rPr lang="en-US" sz="1800" dirty="0" smtClean="0"/>
              <a:t>in return for producing units in a modular/panelized manufacturing facility with improved working conditions.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The construction trades will be encouraged to </a:t>
            </a:r>
            <a:r>
              <a:rPr lang="en-US" sz="1800" b="1" dirty="0" smtClean="0">
                <a:solidFill>
                  <a:srgbClr val="C00000"/>
                </a:solidFill>
              </a:rPr>
              <a:t>hire “apprentices” from inner city neighborhoods</a:t>
            </a:r>
            <a:r>
              <a:rPr lang="en-US" sz="1800" dirty="0" smtClean="0"/>
              <a:t> and work with the </a:t>
            </a:r>
            <a:r>
              <a:rPr lang="en-US" sz="1800" b="1" dirty="0" smtClean="0">
                <a:solidFill>
                  <a:srgbClr val="C00000"/>
                </a:solidFill>
              </a:rPr>
              <a:t>region’s vocational schools </a:t>
            </a:r>
            <a:r>
              <a:rPr lang="en-US" sz="1800" dirty="0" smtClean="0"/>
              <a:t>to help provide the workforce for the new housing production facility.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Unionized Building Trades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3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80905" y="1466850"/>
            <a:ext cx="7888723" cy="469541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In order to keep the units in these “Millennial Villages” as affordable as possible, municipal government is encouraged to: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Reform zoning regulations to permit smaller unit sizes and allow higher density development </a:t>
            </a:r>
            <a:r>
              <a:rPr lang="en-US" sz="1600" dirty="0" smtClean="0"/>
              <a:t>in these housing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Reduce or eliminate parking requirements </a:t>
            </a:r>
            <a:r>
              <a:rPr lang="en-US" sz="1600" dirty="0" smtClean="0"/>
              <a:t>given the expectation that few of these residents will have private automobiles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Make </a:t>
            </a:r>
            <a:r>
              <a:rPr lang="en-US" sz="1600" b="1" dirty="0" smtClean="0">
                <a:solidFill>
                  <a:schemeClr val="tx2"/>
                </a:solidFill>
              </a:rPr>
              <a:t>surplus municipal-owned land</a:t>
            </a:r>
            <a:r>
              <a:rPr lang="en-US" sz="1600" dirty="0" smtClean="0"/>
              <a:t> available for the construction of this housing stock at a substantial reduction in market price in recognition of the public benefit accruing to the community from the construction of these units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Municipal Government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71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In order to keep the units in these “Millennial Villages” as affordable as possible, state government is encouraged to: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 </a:t>
            </a:r>
            <a:r>
              <a:rPr lang="en-US" sz="1800" b="1" dirty="0" smtClean="0">
                <a:solidFill>
                  <a:schemeClr val="tx2"/>
                </a:solidFill>
              </a:rPr>
              <a:t>state bonding authority </a:t>
            </a:r>
            <a:r>
              <a:rPr lang="en-US" sz="1800" dirty="0" smtClean="0"/>
              <a:t>primarily through existing state quasi-public lending agencies </a:t>
            </a:r>
            <a:r>
              <a:rPr lang="en-US" sz="1800" b="1" dirty="0" smtClean="0">
                <a:solidFill>
                  <a:schemeClr val="tx2"/>
                </a:solidFill>
              </a:rPr>
              <a:t>to provide low interest loans </a:t>
            </a:r>
            <a:r>
              <a:rPr lang="en-US" sz="1800" dirty="0" smtClean="0"/>
              <a:t>for the production of these “Millennial Villages”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Consider the possibility of developing a </a:t>
            </a:r>
            <a:r>
              <a:rPr lang="en-US" sz="1800" b="1" dirty="0" smtClean="0">
                <a:solidFill>
                  <a:schemeClr val="tx2"/>
                </a:solidFill>
              </a:rPr>
              <a:t>state tax credit </a:t>
            </a:r>
            <a:r>
              <a:rPr lang="en-US" sz="1800" dirty="0" smtClean="0"/>
              <a:t>available to private developers of these housing projects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Make </a:t>
            </a:r>
            <a:r>
              <a:rPr lang="en-US" sz="1800" b="1" dirty="0" smtClean="0">
                <a:solidFill>
                  <a:schemeClr val="tx2"/>
                </a:solidFill>
              </a:rPr>
              <a:t>state-owned surplus land and MBTA sites available </a:t>
            </a:r>
            <a:r>
              <a:rPr lang="en-US" sz="1800" dirty="0" smtClean="0"/>
              <a:t>for these housing projects at a substantial reduction in market price 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Government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The Challenges Ahead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1952" y="2968140"/>
            <a:ext cx="8097153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What can we do to assure sufficient affordable housing for</a:t>
            </a:r>
          </a:p>
          <a:p>
            <a:r>
              <a:rPr lang="en-US" sz="2400" dirty="0">
                <a:solidFill>
                  <a:srgbClr val="C00000"/>
                </a:solidFill>
              </a:rPr>
              <a:t>m</a:t>
            </a:r>
            <a:r>
              <a:rPr lang="en-US" sz="2400" dirty="0" smtClean="0">
                <a:solidFill>
                  <a:srgbClr val="C00000"/>
                </a:solidFill>
              </a:rPr>
              <a:t>illennials, working families, and aging baby-boomers?</a:t>
            </a:r>
          </a:p>
          <a:p>
            <a:endParaRPr lang="en-US" sz="24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Millennial Villages for the Young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Free up Older Housing Stock for Working Families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Zoning Reform for appropriate housing for seniors: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   Multiunit Developments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    Accessory Apartments in Single Family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   Homes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9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Thank You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052455"/>
              </p:ext>
            </p:extLst>
          </p:nvPr>
        </p:nvGraphicFramePr>
        <p:xfrm>
          <a:off x="240862" y="289034"/>
          <a:ext cx="8662276" cy="5943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67700" y="548625"/>
            <a:ext cx="48774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1870-1920: 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Housing Solution: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Classic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“Triple Decker”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785" y="2335007"/>
            <a:ext cx="5223080" cy="36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C00000"/>
                </a:solidFill>
              </a:rPr>
              <a:t>Demographic Revolution #2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5370" y="3519189"/>
            <a:ext cx="3134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1950-1980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30030" y="4350186"/>
            <a:ext cx="5747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Suburban Development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551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licy School - powerpoint template">
  <a:themeElements>
    <a:clrScheme name="Custom 8">
      <a:dk1>
        <a:srgbClr val="3F3929"/>
      </a:dk1>
      <a:lt1>
        <a:srgbClr val="FFFFFF"/>
      </a:lt1>
      <a:dk2>
        <a:srgbClr val="AA1924"/>
      </a:dk2>
      <a:lt2>
        <a:srgbClr val="E8E2DC"/>
      </a:lt2>
      <a:accent1>
        <a:srgbClr val="C4032F"/>
      </a:accent1>
      <a:accent2>
        <a:srgbClr val="95A07B"/>
      </a:accent2>
      <a:accent3>
        <a:srgbClr val="B4BC88"/>
      </a:accent3>
      <a:accent4>
        <a:srgbClr val="87B8C6"/>
      </a:accent4>
      <a:accent5>
        <a:srgbClr val="A29682"/>
      </a:accent5>
      <a:accent6>
        <a:srgbClr val="5C4D43"/>
      </a:accent6>
      <a:hlink>
        <a:srgbClr val="3A5BA4"/>
      </a:hlink>
      <a:folHlink>
        <a:srgbClr val="ACACA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  <a:fontScheme name="Profile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Simple_Dukakis_PPT_Template</Template>
  <TotalTime>5493</TotalTime>
  <Words>1758</Words>
  <Application>Microsoft Office PowerPoint</Application>
  <PresentationFormat>On-screen Show (4:3)</PresentationFormat>
  <Paragraphs>334</Paragraphs>
  <Slides>78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Policy School - powerpoint template</vt:lpstr>
      <vt:lpstr>PowerPoint Presentation</vt:lpstr>
      <vt:lpstr>The Commonwealth: A Strong Economy</vt:lpstr>
      <vt:lpstr>PowerPoint Presentation</vt:lpstr>
      <vt:lpstr>PowerPoint Presentation</vt:lpstr>
      <vt:lpstr>PowerPoint Presentation</vt:lpstr>
      <vt:lpstr>Demographic Revolution #1</vt:lpstr>
      <vt:lpstr>PowerPoint Presentation</vt:lpstr>
      <vt:lpstr>PowerPoint Presentation</vt:lpstr>
      <vt:lpstr>Demographic Revolution #2</vt:lpstr>
      <vt:lpstr>PowerPoint Presentation</vt:lpstr>
      <vt:lpstr>PowerPoint Presentation</vt:lpstr>
      <vt:lpstr>PowerPoint Presentation</vt:lpstr>
      <vt:lpstr>PowerPoint Presentation</vt:lpstr>
      <vt:lpstr>Demographic Revolution #3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Triple Decker …. 1910</vt:lpstr>
      <vt:lpstr>Triple Decker …. 2010</vt:lpstr>
      <vt:lpstr>PowerPoint Presentation</vt:lpstr>
      <vt:lpstr>What Does the Future Hold for Greater Boston’s Demography?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for Housing for:</vt:lpstr>
      <vt:lpstr>Home Sales and Housing Production in Greater Boston</vt:lpstr>
      <vt:lpstr>PowerPoint Presentation</vt:lpstr>
      <vt:lpstr>PowerPoint Presentation</vt:lpstr>
      <vt:lpstr>PowerPoint Presentation</vt:lpstr>
      <vt:lpstr>PowerPoint Presentation</vt:lpstr>
      <vt:lpstr>Chapter 40R Housing Production: Now adding to the Region’s New Housing Stock</vt:lpstr>
      <vt:lpstr>More Good News: Foreclosures Declining</vt:lpstr>
      <vt:lpstr>PowerPoint Presentation</vt:lpstr>
      <vt:lpstr>Housing Prices and Rents in Greater Boston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Homelessness &amp; Housing Insecurity</vt:lpstr>
      <vt:lpstr>PowerPoint Presentation</vt:lpstr>
      <vt:lpstr>PowerPoint Presentation</vt:lpstr>
      <vt:lpstr>PowerPoint Presentation</vt:lpstr>
      <vt:lpstr>PowerPoint Presentation</vt:lpstr>
      <vt:lpstr>Funding for our Housing Needs</vt:lpstr>
      <vt:lpstr>PowerPoint Presentation</vt:lpstr>
      <vt:lpstr>PowerPoint Presentation</vt:lpstr>
      <vt:lpstr>Projected Housing Needs: City of Boston</vt:lpstr>
      <vt:lpstr>PowerPoint Presentation</vt:lpstr>
      <vt:lpstr>Solving One Part of the Housing Problem </vt:lpstr>
      <vt:lpstr>New Housing Model – “Millennial Villages”</vt:lpstr>
      <vt:lpstr>Making the Millennium Village Affordable</vt:lpstr>
      <vt:lpstr>Micro Housing Unit – ADD Inc.</vt:lpstr>
      <vt:lpstr>Micro Housing Unit – ADD, Inc.</vt:lpstr>
      <vt:lpstr>This is the New Housing we need for tomorrow</vt:lpstr>
      <vt:lpstr>A New Housing Collaborative</vt:lpstr>
      <vt:lpstr>Private Developers</vt:lpstr>
      <vt:lpstr>Quasi-Public and Commercial Lenders</vt:lpstr>
      <vt:lpstr>Universities and Teaching Hospitals</vt:lpstr>
      <vt:lpstr>Unionized Building Trades</vt:lpstr>
      <vt:lpstr>Municipal Government</vt:lpstr>
      <vt:lpstr>State Government</vt:lpstr>
      <vt:lpstr>The Challenges Ahead</vt:lpstr>
      <vt:lpstr>Thank You</vt:lpstr>
    </vt:vector>
  </TitlesOfParts>
  <Company>Northeastern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Elizabeth</dc:creator>
  <cp:lastModifiedBy>Rosemarie Corcoran</cp:lastModifiedBy>
  <cp:revision>365</cp:revision>
  <cp:lastPrinted>2015-02-17T20:32:12Z</cp:lastPrinted>
  <dcterms:created xsi:type="dcterms:W3CDTF">2012-10-12T13:12:32Z</dcterms:created>
  <dcterms:modified xsi:type="dcterms:W3CDTF">2015-03-17T12:32:06Z</dcterms:modified>
</cp:coreProperties>
</file>